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64" r:id="rId4"/>
    <p:sldId id="258" r:id="rId5"/>
    <p:sldId id="263" r:id="rId6"/>
    <p:sldId id="257" r:id="rId7"/>
    <p:sldId id="277" r:id="rId8"/>
    <p:sldId id="278" r:id="rId9"/>
    <p:sldId id="279" r:id="rId10"/>
    <p:sldId id="282" r:id="rId11"/>
    <p:sldId id="281" r:id="rId12"/>
    <p:sldId id="280" r:id="rId13"/>
    <p:sldId id="260" r:id="rId14"/>
    <p:sldId id="268" r:id="rId15"/>
    <p:sldId id="269" r:id="rId16"/>
    <p:sldId id="270" r:id="rId17"/>
    <p:sldId id="271" r:id="rId18"/>
    <p:sldId id="272" r:id="rId19"/>
    <p:sldId id="273" r:id="rId20"/>
    <p:sldId id="274" r:id="rId21"/>
    <p:sldId id="275" r:id="rId22"/>
    <p:sldId id="276" r:id="rId23"/>
    <p:sldId id="261" r:id="rId24"/>
    <p:sldId id="283" r:id="rId25"/>
    <p:sldId id="285" r:id="rId26"/>
    <p:sldId id="284" r:id="rId27"/>
    <p:sldId id="286" r:id="rId28"/>
    <p:sldId id="262" r:id="rId29"/>
    <p:sldId id="265" r:id="rId30"/>
    <p:sldId id="266" r:id="rId31"/>
    <p:sldId id="267" r:id="rId32"/>
  </p:sldIdLst>
  <p:sldSz cx="12192000" cy="6858000"/>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horzBarState="maximized">
    <p:restoredLeft sz="15620"/>
    <p:restoredTop sz="94364" autoAdjust="0"/>
  </p:normalViewPr>
  <p:slideViewPr>
    <p:cSldViewPr snapToGrid="0">
      <p:cViewPr varScale="1">
        <p:scale>
          <a:sx n="64" d="100"/>
          <a:sy n="64" d="100"/>
        </p:scale>
        <p:origin x="108" y="276"/>
      </p:cViewPr>
      <p:guideLst/>
    </p:cSldViewPr>
  </p:slideViewPr>
  <p:notesTextViewPr>
    <p:cViewPr>
      <p:scale>
        <a:sx n="1" d="1"/>
        <a:sy n="1" d="1"/>
      </p:scale>
      <p:origin x="0" y="0"/>
    </p:cViewPr>
  </p:notesTextViewPr>
  <p:sorterViewPr>
    <p:cViewPr>
      <p:scale>
        <a:sx n="40" d="100"/>
        <a:sy n="4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heme" Target="theme/theme1.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ítulo 1"/>
          <p:cNvSpPr>
            <a:spLocks noGrp="1"/>
          </p:cNvSpPr>
          <p:nvPr>
            <p:ph type="ctrTitle"/>
          </p:nvPr>
        </p:nvSpPr>
        <p:spPr>
          <a:xfrm>
            <a:off x="1524000" y="1122363"/>
            <a:ext cx="9144000" cy="2387600"/>
          </a:xfrm>
        </p:spPr>
        <p:txBody>
          <a:bodyPr anchor="b"/>
          <a:lstStyle>
            <a:lvl1pPr algn="ctr">
              <a:defRPr sz="6000"/>
            </a:lvl1pPr>
          </a:lstStyle>
          <a:p>
            <a:r>
              <a:rPr lang="es-ES" smtClean="0"/>
              <a:t>Haga clic para modificar el estilo de título del patrón</a:t>
            </a:r>
            <a:endParaRPr lang="es-MX"/>
          </a:p>
        </p:txBody>
      </p:sp>
      <p:sp>
        <p:nvSpPr>
          <p:cNvPr id="3" name="Subtítulo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s-ES" smtClean="0"/>
              <a:t>Haga clic para editar el estilo de subtítulo del patrón</a:t>
            </a:r>
            <a:endParaRPr lang="es-MX"/>
          </a:p>
        </p:txBody>
      </p:sp>
      <p:sp>
        <p:nvSpPr>
          <p:cNvPr id="4" name="Marcador de fecha 3"/>
          <p:cNvSpPr>
            <a:spLocks noGrp="1"/>
          </p:cNvSpPr>
          <p:nvPr>
            <p:ph type="dt" sz="half" idx="10"/>
          </p:nvPr>
        </p:nvSpPr>
        <p:spPr/>
        <p:txBody>
          <a:bodyPr/>
          <a:lstStyle/>
          <a:p>
            <a:fld id="{8EEE1BA6-BC3B-4C94-8989-98DF0D588976}" type="datetimeFigureOut">
              <a:rPr lang="es-MX" smtClean="0"/>
              <a:t>24/11/2025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93EC5E3-F89E-4741-9036-A9A7FA18E4D1}" type="slidenum">
              <a:rPr lang="es-MX" smtClean="0"/>
              <a:t>‹Nº›</a:t>
            </a:fld>
            <a:endParaRPr lang="es-MX"/>
          </a:p>
        </p:txBody>
      </p:sp>
    </p:spTree>
    <p:extLst>
      <p:ext uri="{BB962C8B-B14F-4D97-AF65-F5344CB8AC3E}">
        <p14:creationId xmlns:p14="http://schemas.microsoft.com/office/powerpoint/2010/main" val="147083568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8EEE1BA6-BC3B-4C94-8989-98DF0D588976}" type="datetimeFigureOut">
              <a:rPr lang="es-MX" smtClean="0"/>
              <a:t>24/11/2025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93EC5E3-F89E-4741-9036-A9A7FA18E4D1}" type="slidenum">
              <a:rPr lang="es-MX" smtClean="0"/>
              <a:t>‹Nº›</a:t>
            </a:fld>
            <a:endParaRPr lang="es-MX"/>
          </a:p>
        </p:txBody>
      </p:sp>
    </p:spTree>
    <p:extLst>
      <p:ext uri="{BB962C8B-B14F-4D97-AF65-F5344CB8AC3E}">
        <p14:creationId xmlns:p14="http://schemas.microsoft.com/office/powerpoint/2010/main" val="38271410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Título vertical 1"/>
          <p:cNvSpPr>
            <a:spLocks noGrp="1"/>
          </p:cNvSpPr>
          <p:nvPr>
            <p:ph type="title" orient="vert"/>
          </p:nvPr>
        </p:nvSpPr>
        <p:spPr>
          <a:xfrm>
            <a:off x="8724900" y="365125"/>
            <a:ext cx="2628900" cy="5811838"/>
          </a:xfrm>
        </p:spPr>
        <p:txBody>
          <a:bodyPr vert="eaVert"/>
          <a:lstStyle/>
          <a:p>
            <a:r>
              <a:rPr lang="es-ES" smtClean="0"/>
              <a:t>Haga clic para modificar el estilo de título del patrón</a:t>
            </a:r>
            <a:endParaRPr lang="es-MX"/>
          </a:p>
        </p:txBody>
      </p:sp>
      <p:sp>
        <p:nvSpPr>
          <p:cNvPr id="3" name="Marcador de texto vertical 2"/>
          <p:cNvSpPr>
            <a:spLocks noGrp="1"/>
          </p:cNvSpPr>
          <p:nvPr>
            <p:ph type="body" orient="vert" idx="1"/>
          </p:nvPr>
        </p:nvSpPr>
        <p:spPr>
          <a:xfrm>
            <a:off x="838200" y="365125"/>
            <a:ext cx="7734300" cy="5811838"/>
          </a:xfrm>
        </p:spPr>
        <p:txBody>
          <a:bodyPr vert="eaVert"/>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8EEE1BA6-BC3B-4C94-8989-98DF0D588976}" type="datetimeFigureOut">
              <a:rPr lang="es-MX" smtClean="0"/>
              <a:t>24/11/2025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93EC5E3-F89E-4741-9036-A9A7FA18E4D1}" type="slidenum">
              <a:rPr lang="es-MX" smtClean="0"/>
              <a:t>‹Nº›</a:t>
            </a:fld>
            <a:endParaRPr lang="es-MX"/>
          </a:p>
        </p:txBody>
      </p:sp>
    </p:spTree>
    <p:extLst>
      <p:ext uri="{BB962C8B-B14F-4D97-AF65-F5344CB8AC3E}">
        <p14:creationId xmlns:p14="http://schemas.microsoft.com/office/powerpoint/2010/main" val="21659124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idx="1"/>
          </p:nvPr>
        </p:nvSpPr>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10"/>
          </p:nvPr>
        </p:nvSpPr>
        <p:spPr/>
        <p:txBody>
          <a:bodyPr/>
          <a:lstStyle/>
          <a:p>
            <a:fld id="{8EEE1BA6-BC3B-4C94-8989-98DF0D588976}" type="datetimeFigureOut">
              <a:rPr lang="es-MX" smtClean="0"/>
              <a:t>24/11/2025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93EC5E3-F89E-4741-9036-A9A7FA18E4D1}" type="slidenum">
              <a:rPr lang="es-MX" smtClean="0"/>
              <a:t>‹Nº›</a:t>
            </a:fld>
            <a:endParaRPr lang="es-MX"/>
          </a:p>
        </p:txBody>
      </p:sp>
    </p:spTree>
    <p:extLst>
      <p:ext uri="{BB962C8B-B14F-4D97-AF65-F5344CB8AC3E}">
        <p14:creationId xmlns:p14="http://schemas.microsoft.com/office/powerpoint/2010/main" val="40370519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ítulo 1"/>
          <p:cNvSpPr>
            <a:spLocks noGrp="1"/>
          </p:cNvSpPr>
          <p:nvPr>
            <p:ph type="title"/>
          </p:nvPr>
        </p:nvSpPr>
        <p:spPr>
          <a:xfrm>
            <a:off x="831850" y="1709738"/>
            <a:ext cx="10515600" cy="2852737"/>
          </a:xfrm>
        </p:spPr>
        <p:txBody>
          <a:bodyPr anchor="b"/>
          <a:lstStyle>
            <a:lvl1pPr>
              <a:defRPr sz="6000"/>
            </a:lvl1p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s-ES" smtClean="0"/>
              <a:t>Editar el estilo de texto del patrón</a:t>
            </a:r>
          </a:p>
        </p:txBody>
      </p:sp>
      <p:sp>
        <p:nvSpPr>
          <p:cNvPr id="4" name="Marcador de fecha 3"/>
          <p:cNvSpPr>
            <a:spLocks noGrp="1"/>
          </p:cNvSpPr>
          <p:nvPr>
            <p:ph type="dt" sz="half" idx="10"/>
          </p:nvPr>
        </p:nvSpPr>
        <p:spPr/>
        <p:txBody>
          <a:bodyPr/>
          <a:lstStyle/>
          <a:p>
            <a:fld id="{8EEE1BA6-BC3B-4C94-8989-98DF0D588976}" type="datetimeFigureOut">
              <a:rPr lang="es-MX" smtClean="0"/>
              <a:t>24/11/2025</a:t>
            </a:fld>
            <a:endParaRPr lang="es-MX"/>
          </a:p>
        </p:txBody>
      </p:sp>
      <p:sp>
        <p:nvSpPr>
          <p:cNvPr id="5" name="Marcador de pie de página 4"/>
          <p:cNvSpPr>
            <a:spLocks noGrp="1"/>
          </p:cNvSpPr>
          <p:nvPr>
            <p:ph type="ftr" sz="quarter" idx="11"/>
          </p:nvPr>
        </p:nvSpPr>
        <p:spPr/>
        <p:txBody>
          <a:bodyPr/>
          <a:lstStyle/>
          <a:p>
            <a:endParaRPr lang="es-MX"/>
          </a:p>
        </p:txBody>
      </p:sp>
      <p:sp>
        <p:nvSpPr>
          <p:cNvPr id="6" name="Marcador de número de diapositiva 5"/>
          <p:cNvSpPr>
            <a:spLocks noGrp="1"/>
          </p:cNvSpPr>
          <p:nvPr>
            <p:ph type="sldNum" sz="quarter" idx="12"/>
          </p:nvPr>
        </p:nvSpPr>
        <p:spPr/>
        <p:txBody>
          <a:bodyPr/>
          <a:lstStyle/>
          <a:p>
            <a:fld id="{493EC5E3-F89E-4741-9036-A9A7FA18E4D1}" type="slidenum">
              <a:rPr lang="es-MX" smtClean="0"/>
              <a:t>‹Nº›</a:t>
            </a:fld>
            <a:endParaRPr lang="es-MX"/>
          </a:p>
        </p:txBody>
      </p:sp>
    </p:spTree>
    <p:extLst>
      <p:ext uri="{BB962C8B-B14F-4D97-AF65-F5344CB8AC3E}">
        <p14:creationId xmlns:p14="http://schemas.microsoft.com/office/powerpoint/2010/main" val="409678936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contenido 2"/>
          <p:cNvSpPr>
            <a:spLocks noGrp="1"/>
          </p:cNvSpPr>
          <p:nvPr>
            <p:ph sz="half" idx="1"/>
          </p:nvPr>
        </p:nvSpPr>
        <p:spPr>
          <a:xfrm>
            <a:off x="838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contenido 3"/>
          <p:cNvSpPr>
            <a:spLocks noGrp="1"/>
          </p:cNvSpPr>
          <p:nvPr>
            <p:ph sz="half" idx="2"/>
          </p:nvPr>
        </p:nvSpPr>
        <p:spPr>
          <a:xfrm>
            <a:off x="6172200" y="1825625"/>
            <a:ext cx="5181600" cy="435133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fecha 4"/>
          <p:cNvSpPr>
            <a:spLocks noGrp="1"/>
          </p:cNvSpPr>
          <p:nvPr>
            <p:ph type="dt" sz="half" idx="10"/>
          </p:nvPr>
        </p:nvSpPr>
        <p:spPr/>
        <p:txBody>
          <a:bodyPr/>
          <a:lstStyle/>
          <a:p>
            <a:fld id="{8EEE1BA6-BC3B-4C94-8989-98DF0D588976}" type="datetimeFigureOut">
              <a:rPr lang="es-MX" smtClean="0"/>
              <a:t>24/11/2025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493EC5E3-F89E-4741-9036-A9A7FA18E4D1}" type="slidenum">
              <a:rPr lang="es-MX" smtClean="0"/>
              <a:t>‹Nº›</a:t>
            </a:fld>
            <a:endParaRPr lang="es-MX"/>
          </a:p>
        </p:txBody>
      </p:sp>
    </p:spTree>
    <p:extLst>
      <p:ext uri="{BB962C8B-B14F-4D97-AF65-F5344CB8AC3E}">
        <p14:creationId xmlns:p14="http://schemas.microsoft.com/office/powerpoint/2010/main" val="189076752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Título 1"/>
          <p:cNvSpPr>
            <a:spLocks noGrp="1"/>
          </p:cNvSpPr>
          <p:nvPr>
            <p:ph type="title"/>
          </p:nvPr>
        </p:nvSpPr>
        <p:spPr>
          <a:xfrm>
            <a:off x="839788" y="365125"/>
            <a:ext cx="10515600" cy="1325563"/>
          </a:xfrm>
        </p:spPr>
        <p:txBody>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4" name="Marcador de contenido 3"/>
          <p:cNvSpPr>
            <a:spLocks noGrp="1"/>
          </p:cNvSpPr>
          <p:nvPr>
            <p:ph sz="half" idx="2"/>
          </p:nvPr>
        </p:nvSpPr>
        <p:spPr>
          <a:xfrm>
            <a:off x="839788" y="2505075"/>
            <a:ext cx="5157787"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Marcador de texto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Editar el estilo de texto del patrón</a:t>
            </a:r>
          </a:p>
        </p:txBody>
      </p:sp>
      <p:sp>
        <p:nvSpPr>
          <p:cNvPr id="6" name="Marcador de contenido 5"/>
          <p:cNvSpPr>
            <a:spLocks noGrp="1"/>
          </p:cNvSpPr>
          <p:nvPr>
            <p:ph sz="quarter" idx="4"/>
          </p:nvPr>
        </p:nvSpPr>
        <p:spPr>
          <a:xfrm>
            <a:off x="6172200" y="2505075"/>
            <a:ext cx="5183188" cy="3684588"/>
          </a:xfrm>
        </p:spPr>
        <p:txBody>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Marcador de fecha 6"/>
          <p:cNvSpPr>
            <a:spLocks noGrp="1"/>
          </p:cNvSpPr>
          <p:nvPr>
            <p:ph type="dt" sz="half" idx="10"/>
          </p:nvPr>
        </p:nvSpPr>
        <p:spPr/>
        <p:txBody>
          <a:bodyPr/>
          <a:lstStyle/>
          <a:p>
            <a:fld id="{8EEE1BA6-BC3B-4C94-8989-98DF0D588976}" type="datetimeFigureOut">
              <a:rPr lang="es-MX" smtClean="0"/>
              <a:t>24/11/2025</a:t>
            </a:fld>
            <a:endParaRPr lang="es-MX"/>
          </a:p>
        </p:txBody>
      </p:sp>
      <p:sp>
        <p:nvSpPr>
          <p:cNvPr id="8" name="Marcador de pie de página 7"/>
          <p:cNvSpPr>
            <a:spLocks noGrp="1"/>
          </p:cNvSpPr>
          <p:nvPr>
            <p:ph type="ftr" sz="quarter" idx="11"/>
          </p:nvPr>
        </p:nvSpPr>
        <p:spPr/>
        <p:txBody>
          <a:bodyPr/>
          <a:lstStyle/>
          <a:p>
            <a:endParaRPr lang="es-MX"/>
          </a:p>
        </p:txBody>
      </p:sp>
      <p:sp>
        <p:nvSpPr>
          <p:cNvPr id="9" name="Marcador de número de diapositiva 8"/>
          <p:cNvSpPr>
            <a:spLocks noGrp="1"/>
          </p:cNvSpPr>
          <p:nvPr>
            <p:ph type="sldNum" sz="quarter" idx="12"/>
          </p:nvPr>
        </p:nvSpPr>
        <p:spPr/>
        <p:txBody>
          <a:bodyPr/>
          <a:lstStyle/>
          <a:p>
            <a:fld id="{493EC5E3-F89E-4741-9036-A9A7FA18E4D1}" type="slidenum">
              <a:rPr lang="es-MX" smtClean="0"/>
              <a:t>‹Nº›</a:t>
            </a:fld>
            <a:endParaRPr lang="es-MX"/>
          </a:p>
        </p:txBody>
      </p:sp>
    </p:spTree>
    <p:extLst>
      <p:ext uri="{BB962C8B-B14F-4D97-AF65-F5344CB8AC3E}">
        <p14:creationId xmlns:p14="http://schemas.microsoft.com/office/powerpoint/2010/main" val="28588960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ítulo 1"/>
          <p:cNvSpPr>
            <a:spLocks noGrp="1"/>
          </p:cNvSpPr>
          <p:nvPr>
            <p:ph type="title"/>
          </p:nvPr>
        </p:nvSpPr>
        <p:spPr/>
        <p:txBody>
          <a:bodyPr/>
          <a:lstStyle/>
          <a:p>
            <a:r>
              <a:rPr lang="es-ES" smtClean="0"/>
              <a:t>Haga clic para modificar el estilo de título del patrón</a:t>
            </a:r>
            <a:endParaRPr lang="es-MX"/>
          </a:p>
        </p:txBody>
      </p:sp>
      <p:sp>
        <p:nvSpPr>
          <p:cNvPr id="3" name="Marcador de fecha 2"/>
          <p:cNvSpPr>
            <a:spLocks noGrp="1"/>
          </p:cNvSpPr>
          <p:nvPr>
            <p:ph type="dt" sz="half" idx="10"/>
          </p:nvPr>
        </p:nvSpPr>
        <p:spPr/>
        <p:txBody>
          <a:bodyPr/>
          <a:lstStyle/>
          <a:p>
            <a:fld id="{8EEE1BA6-BC3B-4C94-8989-98DF0D588976}" type="datetimeFigureOut">
              <a:rPr lang="es-MX" smtClean="0"/>
              <a:t>24/11/2025</a:t>
            </a:fld>
            <a:endParaRPr lang="es-MX"/>
          </a:p>
        </p:txBody>
      </p:sp>
      <p:sp>
        <p:nvSpPr>
          <p:cNvPr id="4" name="Marcador de pie de página 3"/>
          <p:cNvSpPr>
            <a:spLocks noGrp="1"/>
          </p:cNvSpPr>
          <p:nvPr>
            <p:ph type="ftr" sz="quarter" idx="11"/>
          </p:nvPr>
        </p:nvSpPr>
        <p:spPr/>
        <p:txBody>
          <a:bodyPr/>
          <a:lstStyle/>
          <a:p>
            <a:endParaRPr lang="es-MX"/>
          </a:p>
        </p:txBody>
      </p:sp>
      <p:sp>
        <p:nvSpPr>
          <p:cNvPr id="5" name="Marcador de número de diapositiva 4"/>
          <p:cNvSpPr>
            <a:spLocks noGrp="1"/>
          </p:cNvSpPr>
          <p:nvPr>
            <p:ph type="sldNum" sz="quarter" idx="12"/>
          </p:nvPr>
        </p:nvSpPr>
        <p:spPr/>
        <p:txBody>
          <a:bodyPr/>
          <a:lstStyle/>
          <a:p>
            <a:fld id="{493EC5E3-F89E-4741-9036-A9A7FA18E4D1}" type="slidenum">
              <a:rPr lang="es-MX" smtClean="0"/>
              <a:t>‹Nº›</a:t>
            </a:fld>
            <a:endParaRPr lang="es-MX"/>
          </a:p>
        </p:txBody>
      </p:sp>
    </p:spTree>
    <p:extLst>
      <p:ext uri="{BB962C8B-B14F-4D97-AF65-F5344CB8AC3E}">
        <p14:creationId xmlns:p14="http://schemas.microsoft.com/office/powerpoint/2010/main" val="211049574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Marcador de fecha 1"/>
          <p:cNvSpPr>
            <a:spLocks noGrp="1"/>
          </p:cNvSpPr>
          <p:nvPr>
            <p:ph type="dt" sz="half" idx="10"/>
          </p:nvPr>
        </p:nvSpPr>
        <p:spPr/>
        <p:txBody>
          <a:bodyPr/>
          <a:lstStyle/>
          <a:p>
            <a:fld id="{8EEE1BA6-BC3B-4C94-8989-98DF0D588976}" type="datetimeFigureOut">
              <a:rPr lang="es-MX" smtClean="0"/>
              <a:t>24/11/2025</a:t>
            </a:fld>
            <a:endParaRPr lang="es-MX"/>
          </a:p>
        </p:txBody>
      </p:sp>
      <p:sp>
        <p:nvSpPr>
          <p:cNvPr id="3" name="Marcador de pie de página 2"/>
          <p:cNvSpPr>
            <a:spLocks noGrp="1"/>
          </p:cNvSpPr>
          <p:nvPr>
            <p:ph type="ftr" sz="quarter" idx="11"/>
          </p:nvPr>
        </p:nvSpPr>
        <p:spPr/>
        <p:txBody>
          <a:bodyPr/>
          <a:lstStyle/>
          <a:p>
            <a:endParaRPr lang="es-MX"/>
          </a:p>
        </p:txBody>
      </p:sp>
      <p:sp>
        <p:nvSpPr>
          <p:cNvPr id="4" name="Marcador de número de diapositiva 3"/>
          <p:cNvSpPr>
            <a:spLocks noGrp="1"/>
          </p:cNvSpPr>
          <p:nvPr>
            <p:ph type="sldNum" sz="quarter" idx="12"/>
          </p:nvPr>
        </p:nvSpPr>
        <p:spPr/>
        <p:txBody>
          <a:bodyPr/>
          <a:lstStyle/>
          <a:p>
            <a:fld id="{493EC5E3-F89E-4741-9036-A9A7FA18E4D1}" type="slidenum">
              <a:rPr lang="es-MX" smtClean="0"/>
              <a:t>‹Nº›</a:t>
            </a:fld>
            <a:endParaRPr lang="es-MX"/>
          </a:p>
        </p:txBody>
      </p:sp>
    </p:spTree>
    <p:extLst>
      <p:ext uri="{BB962C8B-B14F-4D97-AF65-F5344CB8AC3E}">
        <p14:creationId xmlns:p14="http://schemas.microsoft.com/office/powerpoint/2010/main" val="36423110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contenido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8EEE1BA6-BC3B-4C94-8989-98DF0D588976}" type="datetimeFigureOut">
              <a:rPr lang="es-MX" smtClean="0"/>
              <a:t>24/11/2025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493EC5E3-F89E-4741-9036-A9A7FA18E4D1}" type="slidenum">
              <a:rPr lang="es-MX" smtClean="0"/>
              <a:t>‹Nº›</a:t>
            </a:fld>
            <a:endParaRPr lang="es-MX"/>
          </a:p>
        </p:txBody>
      </p:sp>
    </p:spTree>
    <p:extLst>
      <p:ext uri="{BB962C8B-B14F-4D97-AF65-F5344CB8AC3E}">
        <p14:creationId xmlns:p14="http://schemas.microsoft.com/office/powerpoint/2010/main" val="374456250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ítulo 1"/>
          <p:cNvSpPr>
            <a:spLocks noGrp="1"/>
          </p:cNvSpPr>
          <p:nvPr>
            <p:ph type="title"/>
          </p:nvPr>
        </p:nvSpPr>
        <p:spPr>
          <a:xfrm>
            <a:off x="839788" y="457200"/>
            <a:ext cx="3932237" cy="1600200"/>
          </a:xfrm>
        </p:spPr>
        <p:txBody>
          <a:bodyPr anchor="b"/>
          <a:lstStyle>
            <a:lvl1pPr>
              <a:defRPr sz="3200"/>
            </a:lvl1pPr>
          </a:lstStyle>
          <a:p>
            <a:r>
              <a:rPr lang="es-ES" smtClean="0"/>
              <a:t>Haga clic para modificar el estilo de título del patrón</a:t>
            </a:r>
            <a:endParaRPr lang="es-MX"/>
          </a:p>
        </p:txBody>
      </p:sp>
      <p:sp>
        <p:nvSpPr>
          <p:cNvPr id="3" name="Marcador de posición de imagen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Marcador de texto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s-ES" smtClean="0"/>
              <a:t>Editar el estilo de texto del patrón</a:t>
            </a:r>
          </a:p>
        </p:txBody>
      </p:sp>
      <p:sp>
        <p:nvSpPr>
          <p:cNvPr id="5" name="Marcador de fecha 4"/>
          <p:cNvSpPr>
            <a:spLocks noGrp="1"/>
          </p:cNvSpPr>
          <p:nvPr>
            <p:ph type="dt" sz="half" idx="10"/>
          </p:nvPr>
        </p:nvSpPr>
        <p:spPr/>
        <p:txBody>
          <a:bodyPr/>
          <a:lstStyle/>
          <a:p>
            <a:fld id="{8EEE1BA6-BC3B-4C94-8989-98DF0D588976}" type="datetimeFigureOut">
              <a:rPr lang="es-MX" smtClean="0"/>
              <a:t>24/11/2025</a:t>
            </a:fld>
            <a:endParaRPr lang="es-MX"/>
          </a:p>
        </p:txBody>
      </p:sp>
      <p:sp>
        <p:nvSpPr>
          <p:cNvPr id="6" name="Marcador de pie de página 5"/>
          <p:cNvSpPr>
            <a:spLocks noGrp="1"/>
          </p:cNvSpPr>
          <p:nvPr>
            <p:ph type="ftr" sz="quarter" idx="11"/>
          </p:nvPr>
        </p:nvSpPr>
        <p:spPr/>
        <p:txBody>
          <a:bodyPr/>
          <a:lstStyle/>
          <a:p>
            <a:endParaRPr lang="es-MX"/>
          </a:p>
        </p:txBody>
      </p:sp>
      <p:sp>
        <p:nvSpPr>
          <p:cNvPr id="7" name="Marcador de número de diapositiva 6"/>
          <p:cNvSpPr>
            <a:spLocks noGrp="1"/>
          </p:cNvSpPr>
          <p:nvPr>
            <p:ph type="sldNum" sz="quarter" idx="12"/>
          </p:nvPr>
        </p:nvSpPr>
        <p:spPr/>
        <p:txBody>
          <a:bodyPr/>
          <a:lstStyle/>
          <a:p>
            <a:fld id="{493EC5E3-F89E-4741-9036-A9A7FA18E4D1}" type="slidenum">
              <a:rPr lang="es-MX" smtClean="0"/>
              <a:t>‹Nº›</a:t>
            </a:fld>
            <a:endParaRPr lang="es-MX"/>
          </a:p>
        </p:txBody>
      </p:sp>
    </p:spTree>
    <p:extLst>
      <p:ext uri="{BB962C8B-B14F-4D97-AF65-F5344CB8AC3E}">
        <p14:creationId xmlns:p14="http://schemas.microsoft.com/office/powerpoint/2010/main" val="19031347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título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Marcador de texto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s-ES" smtClean="0"/>
              <a:t>Editar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Marcador de fecha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EE1BA6-BC3B-4C94-8989-98DF0D588976}" type="datetimeFigureOut">
              <a:rPr lang="es-MX" smtClean="0"/>
              <a:t>24/11/2025</a:t>
            </a:fld>
            <a:endParaRPr lang="es-MX"/>
          </a:p>
        </p:txBody>
      </p:sp>
      <p:sp>
        <p:nvSpPr>
          <p:cNvPr id="5" name="Marcador de pie de página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Marcador de número de diapositiva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93EC5E3-F89E-4741-9036-A9A7FA18E4D1}" type="slidenum">
              <a:rPr lang="es-MX" smtClean="0"/>
              <a:t>‹Nº›</a:t>
            </a:fld>
            <a:endParaRPr lang="es-MX"/>
          </a:p>
        </p:txBody>
      </p:sp>
    </p:spTree>
    <p:extLst>
      <p:ext uri="{BB962C8B-B14F-4D97-AF65-F5344CB8AC3E}">
        <p14:creationId xmlns:p14="http://schemas.microsoft.com/office/powerpoint/2010/main" val="24662608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10" Type="http://schemas.microsoft.com/office/2007/relationships/hdphoto" Target="../media/hdphoto1.wdp"/><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image" Target="../media/image34.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31.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36.png"/><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 Id="rId9" Type="http://schemas.openxmlformats.org/officeDocument/2006/relationships/image" Target="../media/image43.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0"/>
            <a:ext cx="12192000" cy="6858000"/>
          </a:xfrm>
          <a:prstGeom prst="rect">
            <a:avLst/>
          </a:prstGeom>
        </p:spPr>
      </p:pic>
      <p:pic>
        <p:nvPicPr>
          <p:cNvPr id="7" name="Imagen 6"/>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72696" y="-87685"/>
            <a:ext cx="1602741" cy="1918741"/>
          </a:xfrm>
          <a:prstGeom prst="rect">
            <a:avLst/>
          </a:prstGeom>
        </p:spPr>
      </p:pic>
      <p:pic>
        <p:nvPicPr>
          <p:cNvPr id="8" name="Imagen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357158" y="132357"/>
            <a:ext cx="1208722" cy="1437114"/>
          </a:xfrm>
          <a:prstGeom prst="rect">
            <a:avLst/>
          </a:prstGeom>
        </p:spPr>
      </p:pic>
      <p:pic>
        <p:nvPicPr>
          <p:cNvPr id="9" name="Imagen 8"/>
          <p:cNvPicPr>
            <a:picLocks noChangeAspect="1"/>
          </p:cNvPicPr>
          <p:nvPr/>
        </p:nvPicPr>
        <p:blipFill>
          <a:blip r:embed="rId5"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4538307" y="-153733"/>
            <a:ext cx="2986760" cy="1937565"/>
          </a:xfrm>
          <a:prstGeom prst="rect">
            <a:avLst/>
          </a:prstGeom>
        </p:spPr>
      </p:pic>
      <p:pic>
        <p:nvPicPr>
          <p:cNvPr id="10" name="Imagen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3650859" y="192317"/>
            <a:ext cx="1011081" cy="1306699"/>
          </a:xfrm>
          <a:prstGeom prst="rect">
            <a:avLst/>
          </a:prstGeom>
        </p:spPr>
      </p:pic>
      <p:pic>
        <p:nvPicPr>
          <p:cNvPr id="11" name="Imagen 10"/>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10838302" y="132357"/>
            <a:ext cx="1245702" cy="1591512"/>
          </a:xfrm>
          <a:prstGeom prst="rect">
            <a:avLst/>
          </a:prstGeom>
        </p:spPr>
      </p:pic>
      <p:pic>
        <p:nvPicPr>
          <p:cNvPr id="12" name="Imagen 11"/>
          <p:cNvPicPr>
            <a:picLocks noChangeAspect="1"/>
          </p:cNvPicPr>
          <p:nvPr/>
        </p:nvPicPr>
        <p:blipFill>
          <a:blip r:embed="rId8" cstate="email">
            <a:extLst>
              <a:ext uri="{28A0092B-C50C-407E-A947-70E740481C1C}">
                <a14:useLocalDpi xmlns:a14="http://schemas.microsoft.com/office/drawing/2010/main"/>
              </a:ext>
            </a:extLst>
          </a:blip>
          <a:stretch>
            <a:fillRect/>
          </a:stretch>
        </p:blipFill>
        <p:spPr>
          <a:xfrm>
            <a:off x="803617" y="0"/>
            <a:ext cx="1958645" cy="2308485"/>
          </a:xfrm>
          <a:prstGeom prst="rect">
            <a:avLst/>
          </a:prstGeom>
        </p:spPr>
      </p:pic>
      <p:pic>
        <p:nvPicPr>
          <p:cNvPr id="2" name="Imagen 1"/>
          <p:cNvPicPr>
            <a:picLocks noChangeAspect="1"/>
          </p:cNvPicPr>
          <p:nvPr/>
        </p:nvPicPr>
        <p:blipFill>
          <a:blip r:embed="rId9">
            <a:clrChange>
              <a:clrFrom>
                <a:srgbClr val="FFFFFF"/>
              </a:clrFrom>
              <a:clrTo>
                <a:srgbClr val="FFFFFF">
                  <a:alpha val="0"/>
                </a:srgbClr>
              </a:clrTo>
            </a:clrChange>
            <a:extLst>
              <a:ext uri="{BEBA8EAE-BF5A-486C-A8C5-ECC9F3942E4B}">
                <a14:imgProps xmlns:a14="http://schemas.microsoft.com/office/drawing/2010/main">
                  <a14:imgLayer r:embed="rId10">
                    <a14:imgEffect>
                      <a14:sharpenSoften amount="-50000"/>
                    </a14:imgEffect>
                  </a14:imgLayer>
                </a14:imgProps>
              </a:ext>
            </a:extLst>
          </a:blip>
          <a:stretch>
            <a:fillRect/>
          </a:stretch>
        </p:blipFill>
        <p:spPr>
          <a:xfrm>
            <a:off x="7112896" y="112031"/>
            <a:ext cx="3859904" cy="1467269"/>
          </a:xfrm>
          <a:prstGeom prst="rect">
            <a:avLst/>
          </a:prstGeom>
        </p:spPr>
      </p:pic>
    </p:spTree>
    <p:extLst>
      <p:ext uri="{BB962C8B-B14F-4D97-AF65-F5344CB8AC3E}">
        <p14:creationId xmlns:p14="http://schemas.microsoft.com/office/powerpoint/2010/main" val="388215801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858000"/>
          </a:xfrm>
          <a:prstGeom prst="rect">
            <a:avLst/>
          </a:prstGeom>
        </p:spPr>
      </p:pic>
    </p:spTree>
    <p:extLst>
      <p:ext uri="{BB962C8B-B14F-4D97-AF65-F5344CB8AC3E}">
        <p14:creationId xmlns:p14="http://schemas.microsoft.com/office/powerpoint/2010/main" val="964129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1"/>
            <a:ext cx="12192000" cy="6858000"/>
          </a:xfrm>
          <a:prstGeom prst="rect">
            <a:avLst/>
          </a:prstGeom>
        </p:spPr>
      </p:pic>
    </p:spTree>
    <p:extLst>
      <p:ext uri="{BB962C8B-B14F-4D97-AF65-F5344CB8AC3E}">
        <p14:creationId xmlns:p14="http://schemas.microsoft.com/office/powerpoint/2010/main" val="287032690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94004680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a:ext>
            </a:extLst>
          </a:blip>
          <a:srcRect t="14190" r="1538" b="12039"/>
          <a:stretch/>
        </p:blipFill>
        <p:spPr>
          <a:xfrm>
            <a:off x="-1" y="0"/>
            <a:ext cx="12192001" cy="6858000"/>
          </a:xfrm>
          <a:prstGeom prst="rect">
            <a:avLst/>
          </a:prstGeom>
        </p:spPr>
      </p:pic>
      <p:pic>
        <p:nvPicPr>
          <p:cNvPr id="3" name="Imagen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910" y="-74712"/>
            <a:ext cx="1139251" cy="1363868"/>
          </a:xfrm>
          <a:prstGeom prst="rect">
            <a:avLst/>
          </a:prstGeom>
        </p:spPr>
      </p:pic>
    </p:spTree>
    <p:extLst>
      <p:ext uri="{BB962C8B-B14F-4D97-AF65-F5344CB8AC3E}">
        <p14:creationId xmlns:p14="http://schemas.microsoft.com/office/powerpoint/2010/main" val="327123899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CuadroTexto 1"/>
          <p:cNvSpPr/>
          <p:nvPr/>
        </p:nvSpPr>
        <p:spPr>
          <a:xfrm>
            <a:off x="235440" y="124560"/>
            <a:ext cx="11692800" cy="639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pPr>
            <a:r>
              <a:rPr lang="en" sz="1800" b="1" strike="noStrike" spc="-1">
                <a:solidFill>
                  <a:srgbClr val="0070C0"/>
                </a:solidFill>
                <a:latin typeface="Calibri"/>
              </a:rPr>
              <a:t>COMPETENCY 1: </a:t>
            </a:r>
            <a:r>
              <a:rPr lang="en" sz="1800" b="1" u="sng" strike="noStrike" spc="-1">
                <a:solidFill>
                  <a:srgbClr val="0070C0"/>
                </a:solidFill>
                <a:uFillTx/>
                <a:latin typeface="Calibri"/>
              </a:rPr>
              <a:t>ANALYSIS AND ROUTINE MONITORING OF ICE CONDITIONS AND PARAMETERS</a:t>
            </a:r>
            <a:endParaRPr lang="es-CL" sz="1800" b="0" strike="noStrike" spc="-1">
              <a:solidFill>
                <a:srgbClr val="000000"/>
              </a:solidFill>
              <a:latin typeface="Arial"/>
            </a:endParaRPr>
          </a:p>
          <a:p>
            <a:pPr algn="just" defTabSz="914400">
              <a:lnSpc>
                <a:spcPct val="100000"/>
              </a:lnSpc>
            </a:pPr>
            <a:endParaRPr lang="es-CL" sz="1800" b="0" strike="noStrike" spc="-1">
              <a:solidFill>
                <a:srgbClr val="000000"/>
              </a:solidFill>
              <a:latin typeface="Arial"/>
            </a:endParaRPr>
          </a:p>
          <a:p>
            <a:pPr algn="just" defTabSz="914400">
              <a:lnSpc>
                <a:spcPct val="100000"/>
              </a:lnSpc>
            </a:pPr>
            <a:r>
              <a:rPr lang="en" sz="1800" b="1" strike="noStrike" spc="-1">
                <a:solidFill>
                  <a:srgbClr val="0070C0"/>
                </a:solidFill>
                <a:latin typeface="Calibri"/>
              </a:rPr>
              <a:t>Description:</a:t>
            </a:r>
            <a:endParaRPr lang="es-CL" sz="1800" b="0" strike="noStrike" spc="-1">
              <a:solidFill>
                <a:srgbClr val="000000"/>
              </a:solidFill>
              <a:latin typeface="Arial"/>
            </a:endParaRPr>
          </a:p>
          <a:p>
            <a:pPr algn="just" defTabSz="914400">
              <a:lnSpc>
                <a:spcPct val="100000"/>
              </a:lnSpc>
            </a:pPr>
            <a:endParaRPr lang="es-CL" sz="1800" b="0" strike="noStrike" spc="-1">
              <a:solidFill>
                <a:srgbClr val="000000"/>
              </a:solidFill>
              <a:latin typeface="Arial"/>
            </a:endParaRPr>
          </a:p>
          <a:p>
            <a:pPr algn="just" defTabSz="914400">
              <a:lnSpc>
                <a:spcPct val="100000"/>
              </a:lnSpc>
            </a:pPr>
            <a:r>
              <a:rPr lang="en" sz="1800" b="0" strike="noStrike" spc="-1">
                <a:solidFill>
                  <a:schemeClr val="accent6">
                    <a:lumMod val="75000"/>
                  </a:schemeClr>
                </a:solidFill>
                <a:latin typeface="Calibri"/>
              </a:rPr>
              <a:t>Integrate multiple remote sensing, meteorological and oceanographic data sources and auxiliary data sources to continuously monitor ice conditions.</a:t>
            </a:r>
            <a:endParaRPr lang="es-CL" sz="1800" b="0" strike="noStrike" spc="-1">
              <a:solidFill>
                <a:srgbClr val="000000"/>
              </a:solidFill>
              <a:latin typeface="Arial"/>
            </a:endParaRPr>
          </a:p>
          <a:p>
            <a:pPr algn="just" defTabSz="914400">
              <a:lnSpc>
                <a:spcPct val="100000"/>
              </a:lnSpc>
            </a:pPr>
            <a:endParaRPr lang="es-CL" sz="1800" b="0" strike="noStrike" spc="-1">
              <a:solidFill>
                <a:srgbClr val="000000"/>
              </a:solidFill>
              <a:latin typeface="Arial"/>
            </a:endParaRPr>
          </a:p>
          <a:p>
            <a:pPr algn="just" defTabSz="914400">
              <a:lnSpc>
                <a:spcPct val="100000"/>
              </a:lnSpc>
            </a:pPr>
            <a:r>
              <a:rPr lang="en" sz="1800" b="0" strike="noStrike" spc="-1">
                <a:solidFill>
                  <a:schemeClr val="accent6">
                    <a:lumMod val="75000"/>
                  </a:schemeClr>
                </a:solidFill>
                <a:latin typeface="Calibri"/>
              </a:rPr>
              <a:t>Use applicable geographic information systems and local standard operating procedures to produce timely and accurate sea ice analyses.</a:t>
            </a:r>
            <a:endParaRPr lang="es-CL" sz="1800" b="0" strike="noStrike" spc="-1">
              <a:solidFill>
                <a:srgbClr val="000000"/>
              </a:solidFill>
              <a:latin typeface="Arial"/>
            </a:endParaRPr>
          </a:p>
          <a:p>
            <a:pPr algn="just" defTabSz="914400">
              <a:lnSpc>
                <a:spcPct val="100000"/>
              </a:lnSpc>
            </a:pPr>
            <a:endParaRPr lang="es-CL" sz="1800" b="0" strike="noStrike" spc="-1">
              <a:solidFill>
                <a:srgbClr val="000000"/>
              </a:solidFill>
              <a:latin typeface="Arial"/>
            </a:endParaRPr>
          </a:p>
          <a:p>
            <a:pPr algn="just" defTabSz="914400">
              <a:lnSpc>
                <a:spcPct val="100000"/>
              </a:lnSpc>
            </a:pPr>
            <a:r>
              <a:rPr lang="en" sz="1800" b="0" strike="noStrike" spc="-1">
                <a:solidFill>
                  <a:srgbClr val="FF0000"/>
                </a:solidFill>
                <a:latin typeface="Calibri"/>
              </a:rPr>
              <a:t>Determine the need to issue, cancel, or modify/update forecasts and advisories in accordance with documented thresholds and regulations.</a:t>
            </a:r>
            <a:endParaRPr lang="es-CL" sz="1800" b="0" strike="noStrike" spc="-1">
              <a:solidFill>
                <a:srgbClr val="000000"/>
              </a:solidFill>
              <a:latin typeface="Arial"/>
            </a:endParaRPr>
          </a:p>
          <a:p>
            <a:pPr algn="just" defTabSz="914400">
              <a:lnSpc>
                <a:spcPct val="100000"/>
              </a:lnSpc>
            </a:pPr>
            <a:endParaRPr lang="es-CL" sz="1800" b="0" strike="noStrike" spc="-1">
              <a:solidFill>
                <a:srgbClr val="000000"/>
              </a:solidFill>
              <a:latin typeface="Arial"/>
            </a:endParaRPr>
          </a:p>
          <a:p>
            <a:pPr algn="just" defTabSz="914400">
              <a:lnSpc>
                <a:spcPct val="100000"/>
              </a:lnSpc>
            </a:pPr>
            <a:r>
              <a:rPr lang="en" sz="1800" b="1" strike="noStrike" spc="-1">
                <a:solidFill>
                  <a:srgbClr val="0070C0"/>
                </a:solidFill>
                <a:latin typeface="Calibri"/>
              </a:rPr>
              <a:t>Performance criteria:</a:t>
            </a:r>
            <a:endParaRPr lang="es-CL" sz="1800" b="0" strike="noStrike" spc="-1">
              <a:solidFill>
                <a:srgbClr val="000000"/>
              </a:solidFill>
              <a:latin typeface="Arial"/>
            </a:endParaRPr>
          </a:p>
          <a:p>
            <a:pPr algn="just" defTabSz="914400">
              <a:lnSpc>
                <a:spcPct val="100000"/>
              </a:lnSpc>
            </a:pPr>
            <a:endParaRPr lang="es-CL" sz="1800" b="0" strike="noStrike" spc="-1">
              <a:solidFill>
                <a:srgbClr val="000000"/>
              </a:solidFill>
              <a:latin typeface="Arial"/>
            </a:endParaRPr>
          </a:p>
          <a:p>
            <a:pPr marL="343080" indent="-343080" algn="just" defTabSz="914400">
              <a:lnSpc>
                <a:spcPct val="100000"/>
              </a:lnSpc>
              <a:buClr>
                <a:srgbClr val="548235"/>
              </a:buClr>
              <a:buFont typeface="OpenSymbol"/>
              <a:buAutoNum type="arabicParenR"/>
            </a:pPr>
            <a:r>
              <a:rPr lang="en" sz="1800" b="0" strike="noStrike" spc="-1">
                <a:solidFill>
                  <a:schemeClr val="accent6">
                    <a:lumMod val="75000"/>
                  </a:schemeClr>
                </a:solidFill>
                <a:latin typeface="Calibri"/>
              </a:rPr>
              <a:t>Use effective and appropriate near real-time satellite data, relevant derivative products, and on-site observations when monitoring and analyzing ice conditions;</a:t>
            </a:r>
            <a:endParaRPr lang="es-CL" sz="1800" b="0" strike="noStrike" spc="-1">
              <a:solidFill>
                <a:srgbClr val="000000"/>
              </a:solidFill>
              <a:latin typeface="Arial"/>
            </a:endParaRPr>
          </a:p>
          <a:p>
            <a:pPr algn="just" defTabSz="914400">
              <a:lnSpc>
                <a:spcPct val="100000"/>
              </a:lnSpc>
            </a:pPr>
            <a:endParaRPr lang="es-CL" sz="1800" b="0" strike="noStrike" spc="-1">
              <a:solidFill>
                <a:srgbClr val="000000"/>
              </a:solidFill>
              <a:latin typeface="Arial"/>
            </a:endParaRPr>
          </a:p>
          <a:p>
            <a:pPr marL="343080" indent="-343080" algn="just" defTabSz="914400">
              <a:lnSpc>
                <a:spcPct val="100000"/>
              </a:lnSpc>
              <a:buClr>
                <a:srgbClr val="FF0000"/>
              </a:buClr>
              <a:buFont typeface="OpenSymbol"/>
              <a:buAutoNum type="arabicParenR"/>
            </a:pPr>
            <a:r>
              <a:rPr lang="en" sz="1800" b="0" strike="noStrike" spc="-1">
                <a:solidFill>
                  <a:srgbClr val="FF0000"/>
                </a:solidFill>
                <a:latin typeface="Calibri"/>
              </a:rPr>
              <a:t>Compare current forecasts and warnings with current ice conditions;</a:t>
            </a:r>
            <a:endParaRPr lang="es-CL" sz="1800" b="0" strike="noStrike" spc="-1">
              <a:solidFill>
                <a:srgbClr val="000000"/>
              </a:solidFill>
              <a:latin typeface="Arial"/>
            </a:endParaRPr>
          </a:p>
          <a:p>
            <a:pPr algn="just" defTabSz="914400">
              <a:lnSpc>
                <a:spcPct val="100000"/>
              </a:lnSpc>
            </a:pPr>
            <a:endParaRPr lang="es-CL" sz="1800" b="0" strike="noStrike" spc="-1">
              <a:solidFill>
                <a:srgbClr val="000000"/>
              </a:solidFill>
              <a:latin typeface="Arial"/>
            </a:endParaRPr>
          </a:p>
          <a:p>
            <a:pPr marL="343080" indent="-343080" algn="just" defTabSz="914400">
              <a:lnSpc>
                <a:spcPct val="100000"/>
              </a:lnSpc>
              <a:buClr>
                <a:srgbClr val="000000"/>
              </a:buClr>
              <a:buFont typeface="OpenSymbol"/>
              <a:buAutoNum type="arabicParenR"/>
            </a:pPr>
            <a:r>
              <a:rPr lang="en" sz="1800" b="0" strike="noStrike" spc="-1">
                <a:solidFill>
                  <a:schemeClr val="dk1"/>
                </a:solidFill>
                <a:latin typeface="Calibri"/>
              </a:rPr>
              <a:t>Based on monitoring/analysis of ice conditions and parameters, warnings issued by other ice services and model guidance, assess the need to modify forecasts and update warnings with respect to established and documented criteria.</a:t>
            </a:r>
            <a:endParaRPr lang="es-CL" sz="1800" b="0" strike="noStrike" spc="-1">
              <a:solidFill>
                <a:srgbClr val="000000"/>
              </a:solidFill>
              <a:latin typeface="Arial"/>
            </a:endParaRPr>
          </a:p>
        </p:txBody>
      </p:sp>
    </p:spTree>
    <p:extLst>
      <p:ext uri="{BB962C8B-B14F-4D97-AF65-F5344CB8AC3E}">
        <p14:creationId xmlns:p14="http://schemas.microsoft.com/office/powerpoint/2010/main" val="2143505469"/>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 name="CuadroTexto 1"/>
          <p:cNvSpPr/>
          <p:nvPr/>
        </p:nvSpPr>
        <p:spPr>
          <a:xfrm>
            <a:off x="124560" y="0"/>
            <a:ext cx="11970000" cy="6521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pPr>
            <a:r>
              <a:rPr lang="en" sz="2400" b="1" strike="noStrike" spc="-1">
                <a:solidFill>
                  <a:srgbClr val="0070C0"/>
                </a:solidFill>
                <a:latin typeface="Calibri"/>
              </a:rPr>
              <a:t>Prior knowledge, skills and abilities:</a:t>
            </a:r>
            <a:endParaRPr lang="es-CL" sz="2400" b="0" strike="noStrike" spc="-1">
              <a:solidFill>
                <a:srgbClr val="000000"/>
              </a:solidFill>
              <a:latin typeface="Arial"/>
            </a:endParaRPr>
          </a:p>
          <a:p>
            <a:pPr algn="just" defTabSz="914400">
              <a:lnSpc>
                <a:spcPct val="100000"/>
              </a:lnSpc>
            </a:pPr>
            <a:endParaRPr lang="es-CL" sz="1000" b="0" strike="noStrike" spc="-1">
              <a:solidFill>
                <a:srgbClr val="000000"/>
              </a:solidFill>
              <a:latin typeface="Arial"/>
            </a:endParaRPr>
          </a:p>
          <a:p>
            <a:pPr marL="285840" indent="-285840" algn="just" defTabSz="914400">
              <a:lnSpc>
                <a:spcPct val="100000"/>
              </a:lnSpc>
              <a:buClr>
                <a:srgbClr val="548235"/>
              </a:buClr>
              <a:buFont typeface="Arial"/>
              <a:buChar char="•"/>
            </a:pPr>
            <a:r>
              <a:rPr lang="en" sz="1800" b="0" strike="noStrike" spc="-1">
                <a:solidFill>
                  <a:schemeClr val="accent6">
                    <a:lumMod val="75000"/>
                  </a:schemeClr>
                </a:solidFill>
                <a:latin typeface="Calibri"/>
              </a:rPr>
              <a:t>Knowledge of ice products (routine and non-routine), their issuance times and the priorities applied in the region.</a:t>
            </a:r>
            <a:r>
              <a:rPr lang="en" sz="1000" b="0" strike="noStrike" spc="-1">
                <a:solidFill>
                  <a:schemeClr val="accent6">
                    <a:lumMod val="75000"/>
                  </a:schemeClr>
                </a:solidFill>
                <a:latin typeface="Calibri"/>
              </a:rPr>
              <a:t> </a:t>
            </a:r>
            <a:endParaRPr lang="es-CL" sz="1000" b="0" strike="noStrike" spc="-1">
              <a:solidFill>
                <a:srgbClr val="000000"/>
              </a:solidFill>
              <a:latin typeface="Arial"/>
            </a:endParaRPr>
          </a:p>
          <a:p>
            <a:pPr marL="285840" indent="-285840" algn="just" defTabSz="914400">
              <a:lnSpc>
                <a:spcPct val="100000"/>
              </a:lnSpc>
              <a:buClr>
                <a:srgbClr val="548235"/>
              </a:buClr>
              <a:buFont typeface="Arial"/>
              <a:buChar char="•"/>
            </a:pPr>
            <a:r>
              <a:rPr lang="en" sz="1800" b="0" strike="noStrike" spc="-1">
                <a:solidFill>
                  <a:schemeClr val="accent6">
                    <a:lumMod val="75000"/>
                  </a:schemeClr>
                </a:solidFill>
                <a:latin typeface="Calibri"/>
              </a:rPr>
              <a:t>Knowledge of potential ice hazard conditions and events for specific regions.</a:t>
            </a:r>
            <a:endParaRPr lang="es-CL" sz="1800" b="0" strike="noStrike" spc="-1">
              <a:solidFill>
                <a:srgbClr val="000000"/>
              </a:solidFill>
              <a:latin typeface="Arial"/>
            </a:endParaRPr>
          </a:p>
          <a:p>
            <a:pPr algn="just" defTabSz="914400">
              <a:lnSpc>
                <a:spcPct val="100000"/>
              </a:lnSpc>
            </a:pPr>
            <a:endParaRPr lang="es-CL" sz="1800" b="0" strike="noStrike" spc="-1">
              <a:solidFill>
                <a:srgbClr val="000000"/>
              </a:solidFill>
              <a:latin typeface="Arial"/>
            </a:endParaRPr>
          </a:p>
          <a:p>
            <a:pPr marL="285840" indent="-285840" algn="just" defTabSz="914400">
              <a:lnSpc>
                <a:spcPct val="100000"/>
              </a:lnSpc>
              <a:buClr>
                <a:srgbClr val="FF0000"/>
              </a:buClr>
              <a:buFont typeface="Arial"/>
              <a:buChar char="•"/>
            </a:pPr>
            <a:r>
              <a:rPr lang="en" sz="1800" b="0" strike="noStrike" spc="-1">
                <a:solidFill>
                  <a:srgbClr val="FF0000"/>
                </a:solidFill>
                <a:latin typeface="Calibri"/>
              </a:rPr>
              <a:t>Knowledge of unusual weather conditions and local effects that trigger ice pressure warnings, rapid closure of coastal roads, and special ice warnings.</a:t>
            </a:r>
            <a:endParaRPr lang="es-CL" sz="1800" b="0" strike="noStrike" spc="-1">
              <a:solidFill>
                <a:srgbClr val="000000"/>
              </a:solidFill>
              <a:latin typeface="Arial"/>
            </a:endParaRPr>
          </a:p>
          <a:p>
            <a:pPr algn="just" defTabSz="914400">
              <a:lnSpc>
                <a:spcPct val="100000"/>
              </a:lnSpc>
            </a:pPr>
            <a:endParaRPr lang="es-CL" sz="1000" b="0" strike="noStrike" spc="-1">
              <a:solidFill>
                <a:srgbClr val="000000"/>
              </a:solidFill>
              <a:latin typeface="Arial"/>
            </a:endParaRPr>
          </a:p>
          <a:p>
            <a:pPr marL="285840" indent="-285840" algn="just" defTabSz="914400">
              <a:lnSpc>
                <a:spcPct val="100000"/>
              </a:lnSpc>
              <a:buClr>
                <a:srgbClr val="548235"/>
              </a:buClr>
              <a:buFont typeface="Arial"/>
              <a:buChar char="•"/>
            </a:pPr>
            <a:r>
              <a:rPr lang="en" sz="1800" b="0" strike="noStrike" spc="-1">
                <a:solidFill>
                  <a:schemeClr val="accent6">
                    <a:lumMod val="75000"/>
                  </a:schemeClr>
                </a:solidFill>
                <a:latin typeface="Calibri"/>
              </a:rPr>
              <a:t>Knowledge of meteorological techniques and ice analysis (subjective and objective).</a:t>
            </a:r>
            <a:endParaRPr lang="es-CL" sz="1800" b="0" strike="noStrike" spc="-1">
              <a:solidFill>
                <a:srgbClr val="000000"/>
              </a:solidFill>
              <a:latin typeface="Arial"/>
            </a:endParaRPr>
          </a:p>
          <a:p>
            <a:pPr marL="285840" indent="-285840" algn="just" defTabSz="914400">
              <a:lnSpc>
                <a:spcPct val="100000"/>
              </a:lnSpc>
              <a:buClr>
                <a:srgbClr val="548235"/>
              </a:buClr>
              <a:buFont typeface="Arial"/>
              <a:buChar char="•"/>
            </a:pPr>
            <a:r>
              <a:rPr lang="en" sz="1800" b="0" strike="noStrike" spc="-1">
                <a:solidFill>
                  <a:schemeClr val="accent6">
                    <a:lumMod val="75000"/>
                  </a:schemeClr>
                </a:solidFill>
                <a:latin typeface="Calibri"/>
              </a:rPr>
              <a:t>Knowledge of the physics of sea ice.</a:t>
            </a:r>
            <a:endParaRPr lang="es-CL" sz="1800" b="0" strike="noStrike" spc="-1">
              <a:solidFill>
                <a:srgbClr val="000000"/>
              </a:solidFill>
              <a:latin typeface="Arial"/>
            </a:endParaRPr>
          </a:p>
          <a:p>
            <a:pPr marL="285840" indent="-285840" algn="just" defTabSz="914400">
              <a:lnSpc>
                <a:spcPct val="100000"/>
              </a:lnSpc>
              <a:buClr>
                <a:srgbClr val="548235"/>
              </a:buClr>
              <a:buFont typeface="Arial"/>
              <a:buChar char="•"/>
            </a:pPr>
            <a:r>
              <a:rPr lang="en" sz="1800" b="0" strike="noStrike" spc="-1">
                <a:solidFill>
                  <a:schemeClr val="accent6">
                    <a:lumMod val="75000"/>
                  </a:schemeClr>
                </a:solidFill>
                <a:latin typeface="Calibri"/>
              </a:rPr>
              <a:t>Knowledge of relevant observation systems, platforms, and sensors, which may include remote sensing (satellite altimeters, microwave sensors); radar; in-situ sensors (anchored wave buoys, drifting buoys, bottom pressure sensors, ice thickness sensors); human observation procedures (ship, shore) and how their advantages and limitations vary with respect to prevailing seasonal, weather, or ice conditions </a:t>
            </a:r>
            <a:r>
              <a:rPr lang="en" sz="1000" b="0" strike="noStrike" spc="-1">
                <a:solidFill>
                  <a:schemeClr val="accent6">
                    <a:lumMod val="75000"/>
                  </a:schemeClr>
                </a:solidFill>
                <a:latin typeface="Calibri"/>
              </a:rPr>
              <a:t>.</a:t>
            </a:r>
            <a:endParaRPr lang="es-CL" sz="1000" b="0" strike="noStrike" spc="-1">
              <a:solidFill>
                <a:srgbClr val="000000"/>
              </a:solidFill>
              <a:latin typeface="Arial"/>
            </a:endParaRPr>
          </a:p>
          <a:p>
            <a:pPr marL="285840" indent="-285840" algn="just" defTabSz="914400">
              <a:lnSpc>
                <a:spcPct val="100000"/>
              </a:lnSpc>
              <a:buClr>
                <a:srgbClr val="548235"/>
              </a:buClr>
              <a:buFont typeface="Arial"/>
              <a:buChar char="•"/>
            </a:pPr>
            <a:r>
              <a:rPr lang="en" sz="1800" b="0" strike="noStrike" spc="-1">
                <a:solidFill>
                  <a:schemeClr val="accent6">
                    <a:lumMod val="75000"/>
                  </a:schemeClr>
                </a:solidFill>
                <a:latin typeface="Calibri"/>
              </a:rPr>
              <a:t>Knowledge of bathymetry, coastal geomorphology, marine climatology, ocean currents, any local marine phenomena, local climate systems and their possible impacts on the movement, development, melting and decomposition of ice in the area of responsibility.</a:t>
            </a:r>
            <a:endParaRPr lang="es-CL" sz="1800" b="0" strike="noStrike" spc="-1">
              <a:solidFill>
                <a:srgbClr val="000000"/>
              </a:solidFill>
              <a:latin typeface="Arial"/>
            </a:endParaRPr>
          </a:p>
          <a:p>
            <a:pPr marL="285840" indent="-285840" algn="just" defTabSz="914400">
              <a:lnSpc>
                <a:spcPct val="100000"/>
              </a:lnSpc>
              <a:buClr>
                <a:srgbClr val="548235"/>
              </a:buClr>
              <a:buFont typeface="Arial"/>
              <a:buChar char="•"/>
            </a:pPr>
            <a:r>
              <a:rPr lang="en" sz="1800" b="0" strike="noStrike" spc="-1">
                <a:solidFill>
                  <a:schemeClr val="accent6">
                    <a:lumMod val="75000"/>
                  </a:schemeClr>
                </a:solidFill>
                <a:latin typeface="Calibri"/>
              </a:rPr>
              <a:t>The ability to perform manual/subjective analysis (including analysis techniques in areas with scarce data)</a:t>
            </a:r>
            <a:endParaRPr lang="es-CL" sz="1800" b="0" strike="noStrike" spc="-1">
              <a:solidFill>
                <a:srgbClr val="000000"/>
              </a:solidFill>
              <a:latin typeface="Arial"/>
            </a:endParaRPr>
          </a:p>
          <a:p>
            <a:pPr marL="285840" indent="-285840" algn="just" defTabSz="914400">
              <a:lnSpc>
                <a:spcPct val="100000"/>
              </a:lnSpc>
              <a:buClr>
                <a:srgbClr val="548235"/>
              </a:buClr>
              <a:buFont typeface="Arial"/>
              <a:buChar char="•"/>
            </a:pPr>
            <a:r>
              <a:rPr lang="en" sz="1800" b="0" strike="noStrike" spc="-1">
                <a:solidFill>
                  <a:schemeClr val="accent6">
                    <a:lumMod val="75000"/>
                  </a:schemeClr>
                </a:solidFill>
                <a:latin typeface="Calibri"/>
              </a:rPr>
              <a:t>The ability to perform image analysis related to ice.</a:t>
            </a:r>
            <a:endParaRPr lang="es-CL" sz="1800" b="0" strike="noStrike" spc="-1">
              <a:solidFill>
                <a:srgbClr val="000000"/>
              </a:solidFill>
              <a:latin typeface="Arial"/>
            </a:endParaRPr>
          </a:p>
          <a:p>
            <a:pPr marL="285840" indent="-285840" algn="just" defTabSz="914400">
              <a:lnSpc>
                <a:spcPct val="100000"/>
              </a:lnSpc>
              <a:buClr>
                <a:srgbClr val="548235"/>
              </a:buClr>
              <a:buFont typeface="Arial"/>
              <a:buChar char="•"/>
            </a:pPr>
            <a:r>
              <a:rPr lang="en" sz="1800" b="0" strike="noStrike" spc="-1">
                <a:solidFill>
                  <a:schemeClr val="accent6">
                    <a:lumMod val="75000"/>
                  </a:schemeClr>
                </a:solidFill>
                <a:latin typeface="Calibri"/>
              </a:rPr>
              <a:t>The ability to translate information from automated products to routine ice products.</a:t>
            </a:r>
            <a:endParaRPr lang="es-CL" sz="1800" b="0" strike="noStrike" spc="-1">
              <a:solidFill>
                <a:srgbClr val="000000"/>
              </a:solidFill>
              <a:latin typeface="Arial"/>
            </a:endParaRPr>
          </a:p>
          <a:p>
            <a:pPr algn="just" defTabSz="914400">
              <a:lnSpc>
                <a:spcPct val="100000"/>
              </a:lnSpc>
            </a:pPr>
            <a:endParaRPr lang="es-CL" sz="1800" b="0" strike="noStrike" spc="-1">
              <a:solidFill>
                <a:srgbClr val="000000"/>
              </a:solidFill>
              <a:latin typeface="Arial"/>
            </a:endParaRPr>
          </a:p>
          <a:p>
            <a:pPr marL="285840" indent="-285840" algn="just" defTabSz="914400">
              <a:lnSpc>
                <a:spcPct val="100000"/>
              </a:lnSpc>
              <a:buClr>
                <a:srgbClr val="FF0000"/>
              </a:buClr>
              <a:buFont typeface="Arial"/>
              <a:buChar char="•"/>
            </a:pPr>
            <a:r>
              <a:rPr lang="en" sz="1800" b="0" strike="noStrike" spc="-1">
                <a:solidFill>
                  <a:srgbClr val="FF0000"/>
                </a:solidFill>
                <a:latin typeface="Calibri"/>
              </a:rPr>
              <a:t>The ability to apply statistical analysis, geographic information systems processes, and other information techniques to data that have a geographic or geospatial aspect.</a:t>
            </a:r>
            <a:endParaRPr lang="es-CL" sz="1800" b="0" strike="noStrike" spc="-1">
              <a:solidFill>
                <a:srgbClr val="000000"/>
              </a:solidFill>
              <a:latin typeface="Arial"/>
            </a:endParaRPr>
          </a:p>
        </p:txBody>
      </p:sp>
    </p:spTree>
    <p:extLst>
      <p:ext uri="{BB962C8B-B14F-4D97-AF65-F5344CB8AC3E}">
        <p14:creationId xmlns:p14="http://schemas.microsoft.com/office/powerpoint/2010/main" val="2963458358"/>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CuadroTexto 6"/>
          <p:cNvSpPr/>
          <p:nvPr/>
        </p:nvSpPr>
        <p:spPr>
          <a:xfrm>
            <a:off x="83160" y="0"/>
            <a:ext cx="11955960" cy="6765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 sz="1800" b="1" strike="noStrike" spc="-1" dirty="0" smtClean="0">
                <a:solidFill>
                  <a:srgbClr val="0070C0"/>
                </a:solidFill>
                <a:latin typeface="Calibri"/>
              </a:rPr>
              <a:t>COMPETENCY </a:t>
            </a:r>
            <a:r>
              <a:rPr lang="en" sz="1800" b="1" strike="noStrike" spc="-1" dirty="0">
                <a:solidFill>
                  <a:srgbClr val="0070C0"/>
                </a:solidFill>
                <a:latin typeface="Calibri"/>
              </a:rPr>
              <a:t>2: </a:t>
            </a:r>
            <a:r>
              <a:rPr lang="en" sz="1800" b="1" u="sng" strike="noStrike" spc="-1" dirty="0">
                <a:solidFill>
                  <a:srgbClr val="0070C0"/>
                </a:solidFill>
                <a:uFillTx/>
                <a:latin typeface="Calibri"/>
              </a:rPr>
              <a:t>FORECAST OF ICE CONDITIONS AND PARAMETERS</a:t>
            </a:r>
            <a:endParaRPr lang="es-CL" sz="1800" b="0" strike="noStrike" spc="-1" dirty="0">
              <a:solidFill>
                <a:srgbClr val="000000"/>
              </a:solidFill>
              <a:latin typeface="Arial"/>
            </a:endParaRPr>
          </a:p>
          <a:p>
            <a:pPr defTabSz="914400">
              <a:lnSpc>
                <a:spcPct val="100000"/>
              </a:lnSpc>
            </a:pPr>
            <a:endParaRPr lang="es-CL" sz="1000" b="0" strike="noStrike" spc="-1" dirty="0">
              <a:solidFill>
                <a:srgbClr val="000000"/>
              </a:solidFill>
              <a:latin typeface="Arial"/>
            </a:endParaRPr>
          </a:p>
          <a:p>
            <a:pPr defTabSz="914400">
              <a:lnSpc>
                <a:spcPct val="100000"/>
              </a:lnSpc>
            </a:pPr>
            <a:r>
              <a:rPr lang="en" sz="1800" b="1" strike="noStrike" spc="-1" dirty="0">
                <a:solidFill>
                  <a:srgbClr val="0070C0"/>
                </a:solidFill>
                <a:latin typeface="Calibri"/>
              </a:rPr>
              <a:t>Description:</a:t>
            </a:r>
            <a:endParaRPr lang="es-CL" sz="1800" b="0" strike="noStrike" spc="-1" dirty="0">
              <a:solidFill>
                <a:srgbClr val="000000"/>
              </a:solidFill>
              <a:latin typeface="Arial"/>
            </a:endParaRPr>
          </a:p>
          <a:p>
            <a:pPr defTabSz="914400">
              <a:lnSpc>
                <a:spcPct val="100000"/>
              </a:lnSpc>
            </a:pPr>
            <a:endParaRPr lang="es-CL" sz="1000" b="0" strike="noStrike" spc="-1" dirty="0">
              <a:solidFill>
                <a:srgbClr val="000000"/>
              </a:solidFill>
              <a:latin typeface="Arial"/>
            </a:endParaRPr>
          </a:p>
          <a:p>
            <a:pPr algn="just" defTabSz="914400">
              <a:lnSpc>
                <a:spcPct val="100000"/>
              </a:lnSpc>
            </a:pPr>
            <a:r>
              <a:rPr lang="en" sz="1800" b="0" strike="noStrike" spc="-1" dirty="0">
                <a:solidFill>
                  <a:srgbClr val="FF0000"/>
                </a:solidFill>
                <a:latin typeface="Calibri"/>
              </a:rPr>
              <a:t>Forecasts of ice conditions and parameters are prepared and published according to documented requirements, priorities, and timelines.</a:t>
            </a:r>
            <a:endParaRPr lang="es-CL" sz="1800" b="0" strike="noStrike" spc="-1" dirty="0">
              <a:solidFill>
                <a:srgbClr val="000000"/>
              </a:solidFill>
              <a:latin typeface="Arial"/>
            </a:endParaRPr>
          </a:p>
          <a:p>
            <a:pPr algn="just" defTabSz="914400">
              <a:lnSpc>
                <a:spcPct val="100000"/>
              </a:lnSpc>
            </a:pPr>
            <a:endParaRPr lang="es-CL" sz="1200" b="0" strike="noStrike" spc="-1" dirty="0">
              <a:solidFill>
                <a:srgbClr val="000000"/>
              </a:solidFill>
              <a:latin typeface="Arial"/>
            </a:endParaRPr>
          </a:p>
          <a:p>
            <a:pPr algn="just" defTabSz="914400">
              <a:lnSpc>
                <a:spcPct val="100000"/>
              </a:lnSpc>
            </a:pPr>
            <a:r>
              <a:rPr lang="en" sz="1800" b="0" strike="noStrike" spc="-1" dirty="0">
                <a:solidFill>
                  <a:schemeClr val="accent6">
                    <a:lumMod val="75000"/>
                  </a:schemeClr>
                </a:solidFill>
                <a:latin typeface="Calibri"/>
              </a:rPr>
              <a:t>Demonstrate a good practical knowledge of the processes that produce climate, the characteristics and behavior of synoptic and mesoscale climate systems, and the physics and dynamics of sea ice.</a:t>
            </a:r>
            <a:endParaRPr lang="es-CL" sz="1800" b="0" strike="noStrike" spc="-1" dirty="0">
              <a:solidFill>
                <a:srgbClr val="000000"/>
              </a:solidFill>
              <a:latin typeface="Arial"/>
            </a:endParaRPr>
          </a:p>
          <a:p>
            <a:pPr algn="just" defTabSz="914400">
              <a:lnSpc>
                <a:spcPct val="100000"/>
              </a:lnSpc>
            </a:pPr>
            <a:endParaRPr lang="es-CL" sz="1200" b="0" strike="noStrike" spc="-1" dirty="0">
              <a:solidFill>
                <a:srgbClr val="000000"/>
              </a:solidFill>
              <a:latin typeface="Arial"/>
            </a:endParaRPr>
          </a:p>
          <a:p>
            <a:pPr defTabSz="914400">
              <a:lnSpc>
                <a:spcPct val="100000"/>
              </a:lnSpc>
            </a:pPr>
            <a:r>
              <a:rPr lang="en" sz="1800" b="0" strike="noStrike" spc="-1" dirty="0">
                <a:solidFill>
                  <a:srgbClr val="FF0000"/>
                </a:solidFill>
                <a:latin typeface="Calibri"/>
              </a:rPr>
              <a:t>Use this knowledge to forecast the movement, development, melting, and destruction of ice.</a:t>
            </a:r>
            <a:endParaRPr lang="es-CL" sz="1800" b="0" strike="noStrike" spc="-1" dirty="0">
              <a:solidFill>
                <a:srgbClr val="000000"/>
              </a:solidFill>
              <a:latin typeface="Arial"/>
            </a:endParaRPr>
          </a:p>
          <a:p>
            <a:pPr defTabSz="914400">
              <a:lnSpc>
                <a:spcPct val="100000"/>
              </a:lnSpc>
            </a:pPr>
            <a:endParaRPr lang="es-CL" sz="1200" b="0" strike="noStrike" spc="-1" dirty="0">
              <a:solidFill>
                <a:srgbClr val="000000"/>
              </a:solidFill>
              <a:latin typeface="Arial"/>
            </a:endParaRPr>
          </a:p>
          <a:p>
            <a:pPr defTabSz="914400">
              <a:lnSpc>
                <a:spcPct val="100000"/>
              </a:lnSpc>
            </a:pPr>
            <a:r>
              <a:rPr lang="en" sz="1800" b="1" strike="noStrike" spc="-1" dirty="0">
                <a:solidFill>
                  <a:srgbClr val="0070C0"/>
                </a:solidFill>
                <a:latin typeface="Calibri"/>
              </a:rPr>
              <a:t>Performance criteria:</a:t>
            </a:r>
            <a:endParaRPr lang="es-CL" sz="1800" b="0" strike="noStrike" spc="-1" dirty="0">
              <a:solidFill>
                <a:srgbClr val="000000"/>
              </a:solidFill>
              <a:latin typeface="Arial"/>
            </a:endParaRPr>
          </a:p>
          <a:p>
            <a:pPr defTabSz="914400">
              <a:lnSpc>
                <a:spcPct val="100000"/>
              </a:lnSpc>
            </a:pPr>
            <a:endParaRPr lang="es-CL" sz="1000" b="0" strike="noStrike" spc="-1" dirty="0">
              <a:solidFill>
                <a:srgbClr val="000000"/>
              </a:solidFill>
              <a:latin typeface="Arial"/>
            </a:endParaRPr>
          </a:p>
          <a:p>
            <a:pPr marL="343080" indent="-343080" defTabSz="914400">
              <a:lnSpc>
                <a:spcPct val="100000"/>
              </a:lnSpc>
              <a:buClr>
                <a:srgbClr val="FF0000"/>
              </a:buClr>
              <a:buFont typeface="OpenSymbol"/>
              <a:buAutoNum type="arabicParenR"/>
            </a:pPr>
            <a:r>
              <a:rPr lang="en" sz="1800" b="0" strike="noStrike" spc="-1" dirty="0">
                <a:solidFill>
                  <a:srgbClr val="FF0000"/>
                </a:solidFill>
                <a:latin typeface="Calibri"/>
              </a:rPr>
              <a:t>Analysis and diagnosis of the conditions and parameters of the ice necessary for the preparation and issuance of forecasts.</a:t>
            </a:r>
            <a:endParaRPr lang="es-CL" sz="1800" b="0" strike="noStrike" spc="-1" dirty="0">
              <a:solidFill>
                <a:srgbClr val="000000"/>
              </a:solidFill>
              <a:latin typeface="Arial"/>
            </a:endParaRPr>
          </a:p>
          <a:p>
            <a:pPr defTabSz="914400">
              <a:lnSpc>
                <a:spcPct val="100000"/>
              </a:lnSpc>
            </a:pPr>
            <a:endParaRPr lang="es-CL" sz="1200" b="0" strike="noStrike" spc="-1" dirty="0">
              <a:solidFill>
                <a:srgbClr val="000000"/>
              </a:solidFill>
              <a:latin typeface="Arial"/>
            </a:endParaRPr>
          </a:p>
          <a:p>
            <a:pPr marL="343080" indent="-343080" defTabSz="914400">
              <a:lnSpc>
                <a:spcPct val="100000"/>
              </a:lnSpc>
              <a:buClr>
                <a:srgbClr val="FF0000"/>
              </a:buClr>
              <a:buFont typeface="OpenSymbol"/>
              <a:buAutoNum type="arabicParenR"/>
            </a:pPr>
            <a:r>
              <a:rPr lang="en" sz="1800" b="0" strike="noStrike" spc="-1" dirty="0">
                <a:solidFill>
                  <a:srgbClr val="FF0000"/>
                </a:solidFill>
                <a:latin typeface="Calibri"/>
              </a:rPr>
              <a:t>Prepare forecasts for relevant ice conditions and parameters such as (but not limited to):</a:t>
            </a:r>
            <a:endParaRPr lang="es-CL" sz="1800" b="0" strike="noStrike" spc="-1" dirty="0">
              <a:solidFill>
                <a:srgbClr val="000000"/>
              </a:solidFill>
              <a:latin typeface="Arial"/>
            </a:endParaRPr>
          </a:p>
          <a:p>
            <a:pPr defTabSz="914400">
              <a:lnSpc>
                <a:spcPct val="100000"/>
              </a:lnSpc>
            </a:pPr>
            <a:endParaRPr lang="es-CL" sz="1200" b="0" strike="noStrike" spc="-1" dirty="0">
              <a:solidFill>
                <a:srgbClr val="000000"/>
              </a:solidFill>
              <a:latin typeface="Arial"/>
            </a:endParaRPr>
          </a:p>
          <a:p>
            <a:pPr algn="just" defTabSz="914400">
              <a:lnSpc>
                <a:spcPct val="100000"/>
              </a:lnSpc>
            </a:pPr>
            <a:r>
              <a:rPr lang="en" sz="1800" b="0" strike="noStrike" spc="-1" dirty="0">
                <a:solidFill>
                  <a:schemeClr val="accent6">
                    <a:lumMod val="75000"/>
                  </a:schemeClr>
                </a:solidFill>
                <a:latin typeface="Calibri"/>
              </a:rPr>
              <a:t>a) ice concentration; b) size of floating ice; </a:t>
            </a:r>
            <a:r>
              <a:rPr lang="en" sz="1800" b="0" strike="noStrike" spc="-1" dirty="0">
                <a:solidFill>
                  <a:srgbClr val="FF0000"/>
                </a:solidFill>
                <a:latin typeface="Calibri"/>
              </a:rPr>
              <a:t>c) stage of ice development; </a:t>
            </a:r>
            <a:r>
              <a:rPr lang="en" sz="1800" b="0" strike="noStrike" spc="-1" dirty="0">
                <a:solidFill>
                  <a:schemeClr val="accent6">
                    <a:lumMod val="75000"/>
                  </a:schemeClr>
                </a:solidFill>
                <a:latin typeface="Calibri"/>
              </a:rPr>
              <a:t>d) ice movements; </a:t>
            </a:r>
            <a:r>
              <a:rPr lang="en" sz="1800" b="0" strike="noStrike" spc="-1" dirty="0">
                <a:solidFill>
                  <a:srgbClr val="FF0000"/>
                </a:solidFill>
                <a:latin typeface="Calibri"/>
              </a:rPr>
              <a:t>e) ice freezing time; f) ice breaking time; g) ice deformation; h) iceberg movement and decomposition.</a:t>
            </a:r>
            <a:endParaRPr lang="es-CL" sz="1800" b="0" strike="noStrike" spc="-1" dirty="0">
              <a:solidFill>
                <a:srgbClr val="000000"/>
              </a:solidFill>
              <a:latin typeface="Arial"/>
            </a:endParaRPr>
          </a:p>
          <a:p>
            <a:pPr defTabSz="914400">
              <a:lnSpc>
                <a:spcPct val="100000"/>
              </a:lnSpc>
            </a:pPr>
            <a:endParaRPr lang="es-CL" sz="1200" b="0" strike="noStrike" spc="-1" dirty="0">
              <a:solidFill>
                <a:srgbClr val="000000"/>
              </a:solidFill>
              <a:latin typeface="Arial"/>
            </a:endParaRPr>
          </a:p>
          <a:p>
            <a:pPr algn="just" defTabSz="914400">
              <a:lnSpc>
                <a:spcPct val="100000"/>
              </a:lnSpc>
            </a:pPr>
            <a:r>
              <a:rPr lang="en" sz="1800" b="0" strike="noStrike" spc="-1" dirty="0">
                <a:solidFill>
                  <a:schemeClr val="accent6">
                    <a:lumMod val="75000"/>
                  </a:schemeClr>
                </a:solidFill>
                <a:latin typeface="Calibri"/>
              </a:rPr>
              <a:t>(3) Ensure that forecasts are prepared and issued in accordance with national standard operating procedures (SOPs), including format, codes and technical regulations on content, consistency, accuracy and timeliness.</a:t>
            </a:r>
            <a:endParaRPr lang="es-CL" sz="1800" b="0" strike="noStrike" spc="-1" dirty="0">
              <a:solidFill>
                <a:srgbClr val="000000"/>
              </a:solidFill>
              <a:latin typeface="Arial"/>
            </a:endParaRPr>
          </a:p>
          <a:p>
            <a:pPr algn="just" defTabSz="914400">
              <a:lnSpc>
                <a:spcPct val="100000"/>
              </a:lnSpc>
            </a:pPr>
            <a:endParaRPr lang="es-CL" sz="1200" b="0" strike="noStrike" spc="-1" dirty="0">
              <a:solidFill>
                <a:srgbClr val="000000"/>
              </a:solidFill>
              <a:latin typeface="Arial"/>
            </a:endParaRPr>
          </a:p>
          <a:p>
            <a:pPr algn="just" defTabSz="914400">
              <a:lnSpc>
                <a:spcPct val="100000"/>
              </a:lnSpc>
            </a:pPr>
            <a:r>
              <a:rPr lang="en" sz="1800" b="0" strike="noStrike" spc="-1" dirty="0">
                <a:solidFill>
                  <a:srgbClr val="FF0000"/>
                </a:solidFill>
                <a:latin typeface="Calibri"/>
              </a:rPr>
              <a:t>(4) Ensure that forecasts of ice conditions and parameters are consistent (spatially and temporally) across the boundaries of the area of responsibility to the greatest extent possible, while maintaining scientific integrity. This will include monitoring forecasts/warnings issued for other regions and liaising with adjacent regions as needed.</a:t>
            </a:r>
            <a:endParaRPr lang="es-CL" sz="1800" b="0" strike="noStrike" spc="-1" dirty="0">
              <a:solidFill>
                <a:srgbClr val="000000"/>
              </a:solidFill>
              <a:latin typeface="Arial"/>
            </a:endParaRPr>
          </a:p>
        </p:txBody>
      </p:sp>
    </p:spTree>
    <p:extLst>
      <p:ext uri="{BB962C8B-B14F-4D97-AF65-F5344CB8AC3E}">
        <p14:creationId xmlns:p14="http://schemas.microsoft.com/office/powerpoint/2010/main" val="2759670380"/>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 name="CuadroTexto 1"/>
          <p:cNvSpPr/>
          <p:nvPr/>
        </p:nvSpPr>
        <p:spPr>
          <a:xfrm>
            <a:off x="221760" y="180000"/>
            <a:ext cx="11498760" cy="63990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 sz="1800" b="1" strike="noStrike" spc="-1">
                <a:solidFill>
                  <a:srgbClr val="0070C0"/>
                </a:solidFill>
                <a:latin typeface="Calibri"/>
              </a:rPr>
              <a:t>Prior knowledge, skills and abilities.</a:t>
            </a:r>
            <a:endParaRPr lang="es-CL" sz="1800" b="0" strike="noStrike" spc="-1">
              <a:solidFill>
                <a:srgbClr val="000000"/>
              </a:solidFill>
              <a:latin typeface="Arial"/>
            </a:endParaRPr>
          </a:p>
          <a:p>
            <a:pPr defTabSz="914400">
              <a:lnSpc>
                <a:spcPct val="100000"/>
              </a:lnSpc>
            </a:pPr>
            <a:endParaRPr lang="es-CL" sz="1800" b="0" strike="noStrike" spc="-1">
              <a:solidFill>
                <a:srgbClr val="000000"/>
              </a:solidFill>
              <a:latin typeface="Arial"/>
            </a:endParaRPr>
          </a:p>
          <a:p>
            <a:pPr marL="285840" indent="-285840" algn="just" defTabSz="914400">
              <a:lnSpc>
                <a:spcPct val="100000"/>
              </a:lnSpc>
              <a:buClr>
                <a:srgbClr val="548235"/>
              </a:buClr>
              <a:buFont typeface="Arial"/>
              <a:buChar char="•"/>
            </a:pPr>
            <a:r>
              <a:rPr lang="en" sz="1800" b="0" strike="noStrike" spc="-1">
                <a:solidFill>
                  <a:schemeClr val="accent6">
                    <a:lumMod val="75000"/>
                  </a:schemeClr>
                </a:solidFill>
                <a:latin typeface="Calibri"/>
              </a:rPr>
              <a:t>Knowledge of methods for predicting meteorological, oceanographic and ice conditions and their application (including those required by the application of regional variations)</a:t>
            </a:r>
            <a:endParaRPr lang="es-CL" sz="1800" b="0" strike="noStrike" spc="-1">
              <a:solidFill>
                <a:srgbClr val="000000"/>
              </a:solidFill>
              <a:latin typeface="Arial"/>
            </a:endParaRPr>
          </a:p>
          <a:p>
            <a:pPr marL="285840" indent="-285840" algn="just" defTabSz="914400">
              <a:lnSpc>
                <a:spcPct val="100000"/>
              </a:lnSpc>
              <a:buClr>
                <a:srgbClr val="548235"/>
              </a:buClr>
              <a:buFont typeface="Arial"/>
              <a:buChar char="•"/>
            </a:pPr>
            <a:r>
              <a:rPr lang="en" sz="1800" b="0" strike="noStrike" spc="-1">
                <a:solidFill>
                  <a:schemeClr val="accent6">
                    <a:lumMod val="75000"/>
                  </a:schemeClr>
                </a:solidFill>
                <a:latin typeface="Calibri"/>
              </a:rPr>
              <a:t>Knowledge of the performance of forecasting models (deterministic models and ensemble prediction systems), including weather, ocean, ice, and wave models.</a:t>
            </a:r>
            <a:endParaRPr lang="es-CL" sz="1800" b="0" strike="noStrike" spc="-1">
              <a:solidFill>
                <a:srgbClr val="000000"/>
              </a:solidFill>
              <a:latin typeface="Arial"/>
            </a:endParaRPr>
          </a:p>
          <a:p>
            <a:pPr marL="285840" indent="-285840" algn="just" defTabSz="914400">
              <a:lnSpc>
                <a:spcPct val="100000"/>
              </a:lnSpc>
              <a:buClr>
                <a:srgbClr val="548235"/>
              </a:buClr>
              <a:buFont typeface="Arial"/>
              <a:buChar char="•"/>
            </a:pPr>
            <a:r>
              <a:rPr lang="en" sz="1800" b="0" strike="noStrike" spc="-1">
                <a:solidFill>
                  <a:schemeClr val="accent6">
                    <a:lumMod val="75000"/>
                  </a:schemeClr>
                </a:solidFill>
                <a:latin typeface="Calibri"/>
              </a:rPr>
              <a:t>Knowledge of remote sensing applications.</a:t>
            </a:r>
            <a:endParaRPr lang="es-CL" sz="1800" b="0" strike="noStrike" spc="-1">
              <a:solidFill>
                <a:srgbClr val="000000"/>
              </a:solidFill>
              <a:latin typeface="Arial"/>
            </a:endParaRPr>
          </a:p>
          <a:p>
            <a:pPr algn="just" defTabSz="914400">
              <a:lnSpc>
                <a:spcPct val="100000"/>
              </a:lnSpc>
            </a:pPr>
            <a:endParaRPr lang="es-CL" sz="1800" b="0" strike="noStrike" spc="-1">
              <a:solidFill>
                <a:srgbClr val="000000"/>
              </a:solidFill>
              <a:latin typeface="Arial"/>
            </a:endParaRPr>
          </a:p>
          <a:p>
            <a:pPr marL="285840" indent="-285840" algn="just" defTabSz="914400">
              <a:lnSpc>
                <a:spcPct val="100000"/>
              </a:lnSpc>
              <a:buClr>
                <a:srgbClr val="FF0000"/>
              </a:buClr>
              <a:buFont typeface="Arial"/>
              <a:buChar char="•"/>
            </a:pPr>
            <a:r>
              <a:rPr lang="en" sz="1800" b="0" strike="noStrike" spc="-1">
                <a:solidFill>
                  <a:srgbClr val="FF0000"/>
                </a:solidFill>
                <a:latin typeface="Calibri"/>
              </a:rPr>
              <a:t>Knowledge of uncertainties and confidence in the derivative or automated products used as inputs in routine ice products.</a:t>
            </a:r>
            <a:endParaRPr lang="es-CL" sz="1800" b="0" strike="noStrike" spc="-1">
              <a:solidFill>
                <a:srgbClr val="000000"/>
              </a:solidFill>
              <a:latin typeface="Arial"/>
            </a:endParaRPr>
          </a:p>
          <a:p>
            <a:pPr algn="just" defTabSz="914400">
              <a:lnSpc>
                <a:spcPct val="100000"/>
              </a:lnSpc>
            </a:pPr>
            <a:endParaRPr lang="es-CL" sz="1800" b="0" strike="noStrike" spc="-1">
              <a:solidFill>
                <a:srgbClr val="000000"/>
              </a:solidFill>
              <a:latin typeface="Arial"/>
            </a:endParaRPr>
          </a:p>
          <a:p>
            <a:pPr marL="285840" indent="-285840" algn="just" defTabSz="914400">
              <a:lnSpc>
                <a:spcPct val="100000"/>
              </a:lnSpc>
              <a:buClr>
                <a:srgbClr val="548235"/>
              </a:buClr>
              <a:buFont typeface="Arial"/>
              <a:buChar char="•"/>
            </a:pPr>
            <a:r>
              <a:rPr lang="en" sz="1800" b="0" strike="noStrike" spc="-1">
                <a:solidFill>
                  <a:schemeClr val="accent6">
                    <a:lumMod val="75000"/>
                  </a:schemeClr>
                </a:solidFill>
                <a:latin typeface="Calibri"/>
              </a:rPr>
              <a:t>Knowledge of forecasting systems (including the use of software).</a:t>
            </a:r>
            <a:endParaRPr lang="es-CL" sz="1800" b="0" strike="noStrike" spc="-1">
              <a:solidFill>
                <a:srgbClr val="000000"/>
              </a:solidFill>
              <a:latin typeface="Arial"/>
            </a:endParaRPr>
          </a:p>
          <a:p>
            <a:pPr marL="285840" indent="-285840" algn="just" defTabSz="914400">
              <a:lnSpc>
                <a:spcPct val="100000"/>
              </a:lnSpc>
              <a:buClr>
                <a:srgbClr val="548235"/>
              </a:buClr>
              <a:buFont typeface="Arial"/>
              <a:buChar char="•"/>
            </a:pPr>
            <a:r>
              <a:rPr lang="en" sz="1800" b="0" strike="noStrike" spc="-1">
                <a:solidFill>
                  <a:schemeClr val="accent6">
                    <a:lumMod val="75000"/>
                  </a:schemeClr>
                </a:solidFill>
                <a:latin typeface="Calibri"/>
              </a:rPr>
              <a:t>Knowledge of the areas of responsibility (local and regional) and in particular, of the planned boundaries and associated observation sites.</a:t>
            </a:r>
            <a:endParaRPr lang="es-CL" sz="1800" b="0" strike="noStrike" spc="-1">
              <a:solidFill>
                <a:srgbClr val="000000"/>
              </a:solidFill>
              <a:latin typeface="Arial"/>
            </a:endParaRPr>
          </a:p>
          <a:p>
            <a:pPr marL="285840" indent="-285840" algn="just" defTabSz="914400">
              <a:lnSpc>
                <a:spcPct val="100000"/>
              </a:lnSpc>
              <a:buClr>
                <a:srgbClr val="548235"/>
              </a:buClr>
              <a:buFont typeface="Arial"/>
              <a:buChar char="•"/>
            </a:pPr>
            <a:r>
              <a:rPr lang="en" sz="1800" b="0" strike="noStrike" spc="-1">
                <a:solidFill>
                  <a:schemeClr val="accent6">
                    <a:lumMod val="75000"/>
                  </a:schemeClr>
                </a:solidFill>
                <a:latin typeface="Calibri"/>
              </a:rPr>
              <a:t>Knowledge of planned broadcast times and work priorities.</a:t>
            </a:r>
            <a:endParaRPr lang="es-CL" sz="1800" b="0" strike="noStrike" spc="-1">
              <a:solidFill>
                <a:srgbClr val="000000"/>
              </a:solidFill>
              <a:latin typeface="Arial"/>
            </a:endParaRPr>
          </a:p>
          <a:p>
            <a:pPr marL="285840" indent="-285840" algn="just" defTabSz="914400">
              <a:lnSpc>
                <a:spcPct val="100000"/>
              </a:lnSpc>
              <a:buClr>
                <a:srgbClr val="548235"/>
              </a:buClr>
              <a:buFont typeface="Arial"/>
              <a:buChar char="•"/>
            </a:pPr>
            <a:r>
              <a:rPr lang="en" sz="1800" b="0" strike="noStrike" spc="-1">
                <a:solidFill>
                  <a:schemeClr val="accent6">
                    <a:lumMod val="75000"/>
                  </a:schemeClr>
                </a:solidFill>
                <a:latin typeface="Calibri"/>
              </a:rPr>
              <a:t>Knowledge of the types and characteristics of waves and swells, generation and decay of waves and swells, and characteristics of waves in shallow waters.</a:t>
            </a:r>
            <a:endParaRPr lang="es-CL" sz="1800" b="0" strike="noStrike" spc="-1">
              <a:solidFill>
                <a:srgbClr val="000000"/>
              </a:solidFill>
              <a:latin typeface="Arial"/>
            </a:endParaRPr>
          </a:p>
          <a:p>
            <a:pPr marL="285840" indent="-285840" algn="just" defTabSz="914400">
              <a:lnSpc>
                <a:spcPct val="100000"/>
              </a:lnSpc>
              <a:buClr>
                <a:srgbClr val="548235"/>
              </a:buClr>
              <a:buFont typeface="Arial"/>
              <a:buChar char="•"/>
            </a:pPr>
            <a:r>
              <a:rPr lang="en" sz="1800" b="0" strike="noStrike" spc="-1">
                <a:solidFill>
                  <a:schemeClr val="accent6">
                    <a:lumMod val="75000"/>
                  </a:schemeClr>
                </a:solidFill>
                <a:latin typeface="Calibri"/>
              </a:rPr>
              <a:t>Knowledge of the physics and dynamics of sea ice and freshwater ice.</a:t>
            </a:r>
            <a:endParaRPr lang="es-CL" sz="1800" b="0" strike="noStrike" spc="-1">
              <a:solidFill>
                <a:srgbClr val="000000"/>
              </a:solidFill>
              <a:latin typeface="Arial"/>
            </a:endParaRPr>
          </a:p>
          <a:p>
            <a:pPr algn="just" defTabSz="914400">
              <a:lnSpc>
                <a:spcPct val="100000"/>
              </a:lnSpc>
            </a:pPr>
            <a:endParaRPr lang="es-CL" sz="1800" b="0" strike="noStrike" spc="-1">
              <a:solidFill>
                <a:srgbClr val="000000"/>
              </a:solidFill>
              <a:latin typeface="Arial"/>
            </a:endParaRPr>
          </a:p>
          <a:p>
            <a:pPr marL="285840" indent="-285840" algn="just" defTabSz="914400">
              <a:lnSpc>
                <a:spcPct val="100000"/>
              </a:lnSpc>
              <a:buClr>
                <a:srgbClr val="FF0000"/>
              </a:buClr>
              <a:buFont typeface="Arial"/>
              <a:buChar char="•"/>
            </a:pPr>
            <a:r>
              <a:rPr lang="en" sz="1800" b="0" strike="noStrike" spc="-1">
                <a:solidFill>
                  <a:srgbClr val="FF0000"/>
                </a:solidFill>
                <a:latin typeface="Calibri"/>
              </a:rPr>
              <a:t>Knowledge of ocean or tidal currents and sea level.</a:t>
            </a:r>
            <a:endParaRPr lang="es-CL" sz="1800" b="0" strike="noStrike" spc="-1">
              <a:solidFill>
                <a:srgbClr val="000000"/>
              </a:solidFill>
              <a:latin typeface="Arial"/>
            </a:endParaRPr>
          </a:p>
          <a:p>
            <a:pPr marL="285840" indent="-285840" algn="just" defTabSz="914400">
              <a:lnSpc>
                <a:spcPct val="100000"/>
              </a:lnSpc>
              <a:buClr>
                <a:srgbClr val="FF0000"/>
              </a:buClr>
              <a:buFont typeface="Arial"/>
              <a:buChar char="•"/>
            </a:pPr>
            <a:r>
              <a:rPr lang="en" sz="1800" b="0" strike="noStrike" spc="-1">
                <a:solidFill>
                  <a:srgbClr val="FF0000"/>
                </a:solidFill>
                <a:latin typeface="Calibri"/>
              </a:rPr>
              <a:t>The ability to predict the extent, thickness, concentration, stage of development, drift, deformation, growth, melting of sea ice and the size of icebergs.</a:t>
            </a:r>
            <a:endParaRPr lang="es-CL" sz="1800" b="0" strike="noStrike" spc="-1">
              <a:solidFill>
                <a:srgbClr val="000000"/>
              </a:solidFill>
              <a:latin typeface="Arial"/>
            </a:endParaRPr>
          </a:p>
          <a:p>
            <a:pPr marL="285840" indent="-285840" algn="just" defTabSz="914400">
              <a:lnSpc>
                <a:spcPct val="100000"/>
              </a:lnSpc>
              <a:buClr>
                <a:srgbClr val="FF0000"/>
              </a:buClr>
              <a:buFont typeface="Arial"/>
              <a:buChar char="•"/>
            </a:pPr>
            <a:r>
              <a:rPr lang="en" sz="1800" b="0" strike="noStrike" spc="-1">
                <a:solidFill>
                  <a:srgbClr val="FF0000"/>
                </a:solidFill>
                <a:latin typeface="Calibri"/>
              </a:rPr>
              <a:t>The ability to predict icebergs and their movement or disintegration.</a:t>
            </a:r>
            <a:endParaRPr lang="es-CL" sz="1800" b="0" strike="noStrike" spc="-1">
              <a:solidFill>
                <a:srgbClr val="000000"/>
              </a:solidFill>
              <a:latin typeface="Arial"/>
            </a:endParaRPr>
          </a:p>
        </p:txBody>
      </p:sp>
    </p:spTree>
    <p:extLst>
      <p:ext uri="{BB962C8B-B14F-4D97-AF65-F5344CB8AC3E}">
        <p14:creationId xmlns:p14="http://schemas.microsoft.com/office/powerpoint/2010/main" val="2138263573"/>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 name="CuadroTexto 1"/>
          <p:cNvSpPr/>
          <p:nvPr/>
        </p:nvSpPr>
        <p:spPr>
          <a:xfrm rot="10800000" flipH="1" flipV="1">
            <a:off x="194040" y="78840"/>
            <a:ext cx="11734560" cy="667332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pPr>
            <a:r>
              <a:rPr lang="en" sz="1800" b="1" strike="noStrike" spc="-1">
                <a:solidFill>
                  <a:srgbClr val="0070C0"/>
                </a:solidFill>
                <a:latin typeface="Calibri"/>
              </a:rPr>
              <a:t>COMPETENCY 3: </a:t>
            </a:r>
            <a:r>
              <a:rPr lang="en" sz="1800" b="1" u="sng" strike="noStrike" spc="-1">
                <a:solidFill>
                  <a:srgbClr val="0070C0"/>
                </a:solidFill>
                <a:uFillTx/>
                <a:latin typeface="Calibri"/>
              </a:rPr>
              <a:t>WARNINGS OF HAZARDOUS ICE CONDITIONS AND PARAMETERS</a:t>
            </a:r>
            <a:endParaRPr lang="es-CL" sz="1800" b="0" strike="noStrike" spc="-1">
              <a:solidFill>
                <a:srgbClr val="000000"/>
              </a:solidFill>
              <a:latin typeface="Arial"/>
            </a:endParaRPr>
          </a:p>
          <a:p>
            <a:pPr algn="just" defTabSz="914400">
              <a:lnSpc>
                <a:spcPct val="100000"/>
              </a:lnSpc>
            </a:pPr>
            <a:endParaRPr lang="es-CL" sz="1800" b="0" strike="noStrike" spc="-1">
              <a:solidFill>
                <a:srgbClr val="000000"/>
              </a:solidFill>
              <a:latin typeface="Arial"/>
            </a:endParaRPr>
          </a:p>
          <a:p>
            <a:pPr algn="just" defTabSz="914400">
              <a:lnSpc>
                <a:spcPct val="100000"/>
              </a:lnSpc>
            </a:pPr>
            <a:r>
              <a:rPr lang="en" sz="1800" b="1" strike="noStrike" spc="-1">
                <a:solidFill>
                  <a:srgbClr val="0070C0"/>
                </a:solidFill>
                <a:latin typeface="Calibri"/>
              </a:rPr>
              <a:t>Description:</a:t>
            </a:r>
            <a:endParaRPr lang="es-CL" sz="1800" b="0" strike="noStrike" spc="-1">
              <a:solidFill>
                <a:srgbClr val="000000"/>
              </a:solidFill>
              <a:latin typeface="Arial"/>
            </a:endParaRPr>
          </a:p>
          <a:p>
            <a:pPr algn="just" defTabSz="914400">
              <a:lnSpc>
                <a:spcPct val="100000"/>
              </a:lnSpc>
            </a:pPr>
            <a:endParaRPr lang="es-CL" sz="1800" b="0" strike="noStrike" spc="-1">
              <a:solidFill>
                <a:srgbClr val="000000"/>
              </a:solidFill>
              <a:latin typeface="Arial"/>
            </a:endParaRPr>
          </a:p>
          <a:p>
            <a:pPr algn="just" defTabSz="914400">
              <a:lnSpc>
                <a:spcPct val="100000"/>
              </a:lnSpc>
            </a:pPr>
            <a:r>
              <a:rPr lang="en" sz="1800" b="0" strike="noStrike" spc="-1">
                <a:solidFill>
                  <a:srgbClr val="FF0000"/>
                </a:solidFill>
                <a:latin typeface="Calibri"/>
              </a:rPr>
              <a:t>Warnings are issued in a timely manner when hazardous conditions are expected to reach documented threshold values and are updated, modified, or canceled, as appropriate, according to documented criteria.</a:t>
            </a:r>
            <a:endParaRPr lang="es-CL" sz="1800" b="0" strike="noStrike" spc="-1">
              <a:solidFill>
                <a:srgbClr val="000000"/>
              </a:solidFill>
              <a:latin typeface="Arial"/>
            </a:endParaRPr>
          </a:p>
          <a:p>
            <a:pPr algn="just" defTabSz="914400">
              <a:lnSpc>
                <a:spcPct val="100000"/>
              </a:lnSpc>
            </a:pPr>
            <a:endParaRPr lang="es-CL" sz="1800" b="0" strike="noStrike" spc="-1">
              <a:solidFill>
                <a:srgbClr val="000000"/>
              </a:solidFill>
              <a:latin typeface="Arial"/>
            </a:endParaRPr>
          </a:p>
          <a:p>
            <a:pPr algn="just" defTabSz="914400">
              <a:lnSpc>
                <a:spcPct val="100000"/>
              </a:lnSpc>
            </a:pPr>
            <a:r>
              <a:rPr lang="en" sz="1800" b="0" strike="noStrike" spc="-1">
                <a:solidFill>
                  <a:srgbClr val="FF0000"/>
                </a:solidFill>
                <a:latin typeface="Calibri"/>
              </a:rPr>
              <a:t>These conditions and parameters are generally likely to damage ships and equipment and pose threats to the safety of maritime navigation and fishing activities.</a:t>
            </a:r>
            <a:endParaRPr lang="es-CL" sz="1800" b="0" strike="noStrike" spc="-1">
              <a:solidFill>
                <a:srgbClr val="000000"/>
              </a:solidFill>
              <a:latin typeface="Arial"/>
            </a:endParaRPr>
          </a:p>
          <a:p>
            <a:pPr algn="just" defTabSz="914400">
              <a:lnSpc>
                <a:spcPct val="100000"/>
              </a:lnSpc>
            </a:pPr>
            <a:endParaRPr lang="es-CL" sz="1800" b="0" strike="noStrike" spc="-1">
              <a:solidFill>
                <a:srgbClr val="000000"/>
              </a:solidFill>
              <a:latin typeface="Arial"/>
            </a:endParaRPr>
          </a:p>
          <a:p>
            <a:pPr algn="just" defTabSz="914400">
              <a:lnSpc>
                <a:spcPct val="100000"/>
              </a:lnSpc>
            </a:pPr>
            <a:r>
              <a:rPr lang="en" sz="1800" b="1" strike="noStrike" spc="-1">
                <a:solidFill>
                  <a:srgbClr val="0070C0"/>
                </a:solidFill>
                <a:latin typeface="Calibri"/>
              </a:rPr>
              <a:t>Performance criteria:</a:t>
            </a:r>
            <a:endParaRPr lang="es-CL" sz="1800" b="0" strike="noStrike" spc="-1">
              <a:solidFill>
                <a:srgbClr val="000000"/>
              </a:solidFill>
              <a:latin typeface="Arial"/>
            </a:endParaRPr>
          </a:p>
          <a:p>
            <a:pPr algn="just" defTabSz="914400">
              <a:lnSpc>
                <a:spcPct val="100000"/>
              </a:lnSpc>
            </a:pPr>
            <a:endParaRPr lang="es-CL" sz="1800" b="0" strike="noStrike" spc="-1">
              <a:solidFill>
                <a:srgbClr val="000000"/>
              </a:solidFill>
              <a:latin typeface="Arial"/>
            </a:endParaRPr>
          </a:p>
          <a:p>
            <a:pPr marL="343080" indent="-343080" algn="just" defTabSz="914400">
              <a:lnSpc>
                <a:spcPct val="100000"/>
              </a:lnSpc>
              <a:buClr>
                <a:srgbClr val="FF0000"/>
              </a:buClr>
              <a:buFont typeface="OpenSymbol"/>
              <a:buAutoNum type="arabicParenR"/>
            </a:pPr>
            <a:r>
              <a:rPr lang="en" sz="1800" b="0" strike="noStrike" spc="-1">
                <a:solidFill>
                  <a:srgbClr val="FF0000"/>
                </a:solidFill>
                <a:latin typeface="Calibri"/>
              </a:rPr>
              <a:t>Warnings about the following hazardous ice conditions and parameters, including their spatial extent, onset/cessation, duration, intensity and temporal variations: a) Ice pressure warnings; b) Rapid closure of coastal ice channels; </a:t>
            </a:r>
            <a:r>
              <a:rPr lang="en" sz="1800" b="0" strike="noStrike" spc="-1">
                <a:solidFill>
                  <a:schemeClr val="accent6">
                    <a:lumMod val="75000"/>
                  </a:schemeClr>
                </a:solidFill>
                <a:latin typeface="Calibri"/>
              </a:rPr>
              <a:t>c) Special ice warnings; d) Icebergs.</a:t>
            </a:r>
            <a:endParaRPr lang="es-CL" sz="1800" b="0" strike="noStrike" spc="-1">
              <a:solidFill>
                <a:srgbClr val="000000"/>
              </a:solidFill>
              <a:latin typeface="Arial"/>
            </a:endParaRPr>
          </a:p>
          <a:p>
            <a:pPr algn="just" defTabSz="914400">
              <a:lnSpc>
                <a:spcPct val="100000"/>
              </a:lnSpc>
            </a:pPr>
            <a:endParaRPr lang="es-CL" sz="1800" b="0" strike="noStrike" spc="-1">
              <a:solidFill>
                <a:srgbClr val="000000"/>
              </a:solidFill>
              <a:latin typeface="Arial"/>
            </a:endParaRPr>
          </a:p>
          <a:p>
            <a:pPr marL="343080" indent="-343080" algn="just" defTabSz="914400">
              <a:lnSpc>
                <a:spcPct val="100000"/>
              </a:lnSpc>
              <a:buClr>
                <a:srgbClr val="FF0000"/>
              </a:buClr>
              <a:buFont typeface="OpenSymbol"/>
              <a:buAutoNum type="arabicParenR"/>
            </a:pPr>
            <a:r>
              <a:rPr lang="en" sz="1800" b="0" strike="noStrike" spc="-1">
                <a:solidFill>
                  <a:srgbClr val="FF0000"/>
                </a:solidFill>
                <a:latin typeface="Calibri"/>
              </a:rPr>
              <a:t>Ensure that warning products are prepared and issued in accordance with thresholds for hazardous ice conditions and parameters according to national criteria, including formats, codes and technical regulations on content, accuracy and timeliness;</a:t>
            </a:r>
            <a:endParaRPr lang="es-CL" sz="1800" b="0" strike="noStrike" spc="-1">
              <a:solidFill>
                <a:srgbClr val="000000"/>
              </a:solidFill>
              <a:latin typeface="Arial"/>
            </a:endParaRPr>
          </a:p>
          <a:p>
            <a:pPr algn="just" defTabSz="914400">
              <a:lnSpc>
                <a:spcPct val="100000"/>
              </a:lnSpc>
            </a:pPr>
            <a:endParaRPr lang="es-CL" sz="1800" b="0" strike="noStrike" spc="-1">
              <a:solidFill>
                <a:srgbClr val="000000"/>
              </a:solidFill>
              <a:latin typeface="Arial"/>
            </a:endParaRPr>
          </a:p>
          <a:p>
            <a:pPr marL="343080" indent="-343080" algn="just" defTabSz="914400">
              <a:lnSpc>
                <a:spcPct val="100000"/>
              </a:lnSpc>
              <a:buClr>
                <a:srgbClr val="548235"/>
              </a:buClr>
              <a:buFont typeface="OpenSymbol"/>
              <a:buAutoNum type="arabicParenR"/>
            </a:pPr>
            <a:r>
              <a:rPr lang="en" sz="1800" b="0" strike="noStrike" spc="-1">
                <a:solidFill>
                  <a:schemeClr val="accent6">
                    <a:lumMod val="75000"/>
                  </a:schemeClr>
                </a:solidFill>
                <a:latin typeface="Calibri"/>
              </a:rPr>
              <a:t>Ensure that warnings about hazardous ice conditions and parameters are consistent (spatially and temporally) across the boundaries of the area of responsibility, while maintaining meteorological integrity to the extent possible. This will include monitoring forecasts and warnings issued for other regions and liaising with adjacent regions as needed.</a:t>
            </a:r>
            <a:endParaRPr lang="es-CL" sz="1800" b="0" strike="noStrike" spc="-1">
              <a:solidFill>
                <a:srgbClr val="000000"/>
              </a:solidFill>
              <a:latin typeface="Arial"/>
            </a:endParaRPr>
          </a:p>
        </p:txBody>
      </p:sp>
    </p:spTree>
    <p:extLst>
      <p:ext uri="{BB962C8B-B14F-4D97-AF65-F5344CB8AC3E}">
        <p14:creationId xmlns:p14="http://schemas.microsoft.com/office/powerpoint/2010/main" val="1325757882"/>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 name="Rectángulo 1"/>
          <p:cNvSpPr/>
          <p:nvPr/>
        </p:nvSpPr>
        <p:spPr>
          <a:xfrm>
            <a:off x="166320" y="293760"/>
            <a:ext cx="11540520" cy="338148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 sz="1800" b="1" strike="noStrike" spc="-1">
                <a:solidFill>
                  <a:srgbClr val="0070C0"/>
                </a:solidFill>
                <a:latin typeface="Calibri"/>
              </a:rPr>
              <a:t>Prior knowledge, skills and abilities:</a:t>
            </a:r>
            <a:endParaRPr lang="es-CL" sz="1800" b="0" strike="noStrike" spc="-1">
              <a:solidFill>
                <a:srgbClr val="000000"/>
              </a:solidFill>
              <a:latin typeface="Arial"/>
            </a:endParaRPr>
          </a:p>
          <a:p>
            <a:pPr defTabSz="914400">
              <a:lnSpc>
                <a:spcPct val="100000"/>
              </a:lnSpc>
            </a:pPr>
            <a:endParaRPr lang="es-CL" sz="1800" b="0" strike="noStrike" spc="-1">
              <a:solidFill>
                <a:srgbClr val="000000"/>
              </a:solidFill>
              <a:latin typeface="Arial"/>
            </a:endParaRPr>
          </a:p>
          <a:p>
            <a:pPr marL="285840" indent="-285840" defTabSz="914400">
              <a:lnSpc>
                <a:spcPct val="100000"/>
              </a:lnSpc>
              <a:buClr>
                <a:srgbClr val="FF0000"/>
              </a:buClr>
              <a:buFont typeface="Arial"/>
              <a:buChar char="•"/>
            </a:pPr>
            <a:r>
              <a:rPr lang="en" sz="1800" b="0" strike="noStrike" spc="-1">
                <a:solidFill>
                  <a:srgbClr val="FF0000"/>
                </a:solidFill>
                <a:latin typeface="Calibri"/>
              </a:rPr>
              <a:t>Knowledge of the criteria for warnings.</a:t>
            </a:r>
            <a:endParaRPr lang="es-CL" sz="1800" b="0" strike="noStrike" spc="-1">
              <a:solidFill>
                <a:srgbClr val="000000"/>
              </a:solidFill>
              <a:latin typeface="Arial"/>
            </a:endParaRPr>
          </a:p>
          <a:p>
            <a:pPr defTabSz="914400">
              <a:lnSpc>
                <a:spcPct val="100000"/>
              </a:lnSpc>
            </a:pPr>
            <a:endParaRPr lang="es-CL" sz="1800" b="0" strike="noStrike" spc="-1">
              <a:solidFill>
                <a:srgbClr val="000000"/>
              </a:solidFill>
              <a:latin typeface="Arial"/>
            </a:endParaRPr>
          </a:p>
          <a:p>
            <a:pPr marL="285840" indent="-285840" defTabSz="914400">
              <a:lnSpc>
                <a:spcPct val="100000"/>
              </a:lnSpc>
              <a:buClr>
                <a:srgbClr val="FF0000"/>
              </a:buClr>
              <a:buFont typeface="Arial"/>
              <a:buChar char="•"/>
            </a:pPr>
            <a:r>
              <a:rPr lang="en" sz="1800" b="0" strike="noStrike" spc="-1">
                <a:solidFill>
                  <a:srgbClr val="FF0000"/>
                </a:solidFill>
                <a:latin typeface="Calibri"/>
              </a:rPr>
              <a:t>Knowledge of ice warning criteria and associated amendment criteria.</a:t>
            </a:r>
            <a:endParaRPr lang="es-CL" sz="1800" b="0" strike="noStrike" spc="-1">
              <a:solidFill>
                <a:srgbClr val="000000"/>
              </a:solidFill>
              <a:latin typeface="Arial"/>
            </a:endParaRPr>
          </a:p>
          <a:p>
            <a:pPr defTabSz="914400">
              <a:lnSpc>
                <a:spcPct val="100000"/>
              </a:lnSpc>
            </a:pPr>
            <a:endParaRPr lang="es-CL" sz="1800" b="0" strike="noStrike" spc="-1">
              <a:solidFill>
                <a:srgbClr val="000000"/>
              </a:solidFill>
              <a:latin typeface="Arial"/>
            </a:endParaRPr>
          </a:p>
          <a:p>
            <a:pPr marL="285840" indent="-285840" defTabSz="914400">
              <a:lnSpc>
                <a:spcPct val="100000"/>
              </a:lnSpc>
              <a:buClr>
                <a:srgbClr val="FF0000"/>
              </a:buClr>
              <a:buFont typeface="Arial"/>
              <a:buChar char="•"/>
            </a:pPr>
            <a:r>
              <a:rPr lang="en" sz="1800" b="0" strike="noStrike" spc="-1">
                <a:solidFill>
                  <a:srgbClr val="FF0000"/>
                </a:solidFill>
                <a:latin typeface="Calibri"/>
              </a:rPr>
              <a:t>Ability to use and clearly communicate the results of forecasting models (deterministic models and ensemble prediction systems).</a:t>
            </a:r>
            <a:endParaRPr lang="es-CL" sz="1800" b="0" strike="noStrike" spc="-1">
              <a:solidFill>
                <a:srgbClr val="000000"/>
              </a:solidFill>
              <a:latin typeface="Arial"/>
            </a:endParaRPr>
          </a:p>
          <a:p>
            <a:pPr defTabSz="914400">
              <a:lnSpc>
                <a:spcPct val="100000"/>
              </a:lnSpc>
            </a:pPr>
            <a:endParaRPr lang="es-CL" sz="1800" b="0" strike="noStrike" spc="-1">
              <a:solidFill>
                <a:srgbClr val="000000"/>
              </a:solidFill>
              <a:latin typeface="Arial"/>
            </a:endParaRPr>
          </a:p>
          <a:p>
            <a:pPr marL="285840" indent="-285840" defTabSz="914400">
              <a:lnSpc>
                <a:spcPct val="100000"/>
              </a:lnSpc>
              <a:buClr>
                <a:srgbClr val="548235"/>
              </a:buClr>
              <a:buFont typeface="Arial"/>
              <a:buChar char="•"/>
            </a:pPr>
            <a:r>
              <a:rPr lang="en" sz="1800" b="0" strike="noStrike" spc="-1">
                <a:solidFill>
                  <a:schemeClr val="accent6">
                    <a:lumMod val="75000"/>
                  </a:schemeClr>
                </a:solidFill>
                <a:latin typeface="Calibri"/>
              </a:rPr>
              <a:t>Knowledge of local and regional areas of responsibility and alert limits.</a:t>
            </a:r>
            <a:endParaRPr lang="es-CL" sz="1800" b="0" strike="noStrike" spc="-1">
              <a:solidFill>
                <a:srgbClr val="000000"/>
              </a:solidFill>
              <a:latin typeface="Arial"/>
            </a:endParaRPr>
          </a:p>
          <a:p>
            <a:pPr defTabSz="914400">
              <a:lnSpc>
                <a:spcPct val="100000"/>
              </a:lnSpc>
            </a:pPr>
            <a:endParaRPr lang="es-CL" sz="1800" b="0" strike="noStrike" spc="-1">
              <a:solidFill>
                <a:srgbClr val="000000"/>
              </a:solidFill>
              <a:latin typeface="Arial"/>
            </a:endParaRPr>
          </a:p>
          <a:p>
            <a:pPr marL="285840" indent="-285840" defTabSz="914400">
              <a:lnSpc>
                <a:spcPct val="100000"/>
              </a:lnSpc>
              <a:buClr>
                <a:srgbClr val="548235"/>
              </a:buClr>
              <a:buFont typeface="Arial"/>
              <a:buChar char="•"/>
            </a:pPr>
            <a:r>
              <a:rPr lang="en" sz="1800" b="0" strike="noStrike" spc="-1">
                <a:solidFill>
                  <a:schemeClr val="accent6">
                    <a:lumMod val="75000"/>
                  </a:schemeClr>
                </a:solidFill>
                <a:latin typeface="Calibri"/>
              </a:rPr>
              <a:t>Ability to use relevant alert communication systems.</a:t>
            </a:r>
            <a:endParaRPr lang="es-CL" sz="1800" b="0" strike="noStrike" spc="-1">
              <a:solidFill>
                <a:srgbClr val="000000"/>
              </a:solidFill>
              <a:latin typeface="Arial"/>
            </a:endParaRPr>
          </a:p>
        </p:txBody>
      </p:sp>
    </p:spTree>
    <p:extLst>
      <p:ext uri="{BB962C8B-B14F-4D97-AF65-F5344CB8AC3E}">
        <p14:creationId xmlns:p14="http://schemas.microsoft.com/office/powerpoint/2010/main" val="4046058471"/>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pic>
        <p:nvPicPr>
          <p:cNvPr id="3" name="Imagen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910" y="-74712"/>
            <a:ext cx="1139251" cy="1363868"/>
          </a:xfrm>
          <a:prstGeom prst="rect">
            <a:avLst/>
          </a:prstGeom>
        </p:spPr>
      </p:pic>
    </p:spTree>
    <p:extLst>
      <p:ext uri="{BB962C8B-B14F-4D97-AF65-F5344CB8AC3E}">
        <p14:creationId xmlns:p14="http://schemas.microsoft.com/office/powerpoint/2010/main" val="250964540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 name="Rectángulo 1"/>
          <p:cNvSpPr/>
          <p:nvPr/>
        </p:nvSpPr>
        <p:spPr>
          <a:xfrm>
            <a:off x="124560" y="169560"/>
            <a:ext cx="12066840" cy="585036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 sz="1800" b="1" strike="noStrike" spc="-1">
                <a:solidFill>
                  <a:srgbClr val="0070C0"/>
                </a:solidFill>
                <a:latin typeface="Calibri"/>
              </a:rPr>
              <a:t>COMPETENCY 4: </a:t>
            </a:r>
            <a:r>
              <a:rPr lang="en" sz="1800" b="1" u="sng" strike="noStrike" spc="-1">
                <a:solidFill>
                  <a:srgbClr val="0070C0"/>
                </a:solidFill>
                <a:uFillTx/>
                <a:latin typeface="Calibri"/>
              </a:rPr>
              <a:t>GUARANTEE THE QUALITY OF INFORMATION AND FLOATING ICE SERVICES</a:t>
            </a:r>
            <a:endParaRPr lang="es-CL" sz="1800" b="0" strike="noStrike" spc="-1">
              <a:solidFill>
                <a:srgbClr val="000000"/>
              </a:solidFill>
              <a:latin typeface="Arial"/>
            </a:endParaRPr>
          </a:p>
          <a:p>
            <a:pPr defTabSz="914400">
              <a:lnSpc>
                <a:spcPct val="100000"/>
              </a:lnSpc>
            </a:pPr>
            <a:endParaRPr lang="es-CL" sz="1800" b="0" strike="noStrike" spc="-1">
              <a:solidFill>
                <a:srgbClr val="000000"/>
              </a:solidFill>
              <a:latin typeface="Arial"/>
            </a:endParaRPr>
          </a:p>
          <a:p>
            <a:pPr defTabSz="914400">
              <a:lnSpc>
                <a:spcPct val="100000"/>
              </a:lnSpc>
            </a:pPr>
            <a:r>
              <a:rPr lang="en" sz="1800" b="1" strike="noStrike" spc="-1">
                <a:solidFill>
                  <a:srgbClr val="0070C0"/>
                </a:solidFill>
                <a:latin typeface="Calibri"/>
              </a:rPr>
              <a:t>Description: </a:t>
            </a:r>
            <a:r>
              <a:rPr lang="en" sz="1800" b="0" strike="noStrike" spc="-1">
                <a:solidFill>
                  <a:schemeClr val="accent6">
                    <a:lumMod val="75000"/>
                  </a:schemeClr>
                </a:solidFill>
                <a:latin typeface="Calibri"/>
              </a:rPr>
              <a:t>Forecasts, warnings, and related products are provided within a quality management framework.</a:t>
            </a:r>
            <a:endParaRPr lang="es-CL" sz="1800" b="0" strike="noStrike" spc="-1">
              <a:solidFill>
                <a:srgbClr val="000000"/>
              </a:solidFill>
              <a:latin typeface="Arial"/>
            </a:endParaRPr>
          </a:p>
          <a:p>
            <a:pPr defTabSz="914400">
              <a:lnSpc>
                <a:spcPct val="100000"/>
              </a:lnSpc>
            </a:pPr>
            <a:endParaRPr lang="es-CL" sz="1800" b="0" strike="noStrike" spc="-1">
              <a:solidFill>
                <a:srgbClr val="000000"/>
              </a:solidFill>
              <a:latin typeface="Arial"/>
            </a:endParaRPr>
          </a:p>
          <a:p>
            <a:pPr defTabSz="914400">
              <a:lnSpc>
                <a:spcPct val="100000"/>
              </a:lnSpc>
            </a:pPr>
            <a:r>
              <a:rPr lang="en" sz="1800" b="1" strike="noStrike" spc="-1">
                <a:solidFill>
                  <a:srgbClr val="0070C0"/>
                </a:solidFill>
                <a:latin typeface="Calibri"/>
              </a:rPr>
              <a:t>Performance criteria:</a:t>
            </a:r>
            <a:endParaRPr lang="es-CL" sz="1800" b="0" strike="noStrike" spc="-1">
              <a:solidFill>
                <a:srgbClr val="000000"/>
              </a:solidFill>
              <a:latin typeface="Arial"/>
            </a:endParaRPr>
          </a:p>
          <a:p>
            <a:pPr defTabSz="914400">
              <a:lnSpc>
                <a:spcPct val="100000"/>
              </a:lnSpc>
            </a:pPr>
            <a:endParaRPr lang="es-CL" sz="1800" b="0" strike="noStrike" spc="-1">
              <a:solidFill>
                <a:srgbClr val="000000"/>
              </a:solidFill>
              <a:latin typeface="Arial"/>
            </a:endParaRPr>
          </a:p>
          <a:p>
            <a:pPr marL="343080" indent="-343080" defTabSz="914400">
              <a:lnSpc>
                <a:spcPct val="100000"/>
              </a:lnSpc>
              <a:buClr>
                <a:srgbClr val="548235"/>
              </a:buClr>
              <a:buFont typeface="OpenSymbol"/>
              <a:buAutoNum type="arabicParenR"/>
            </a:pPr>
            <a:r>
              <a:rPr lang="en" sz="1800" b="0" strike="noStrike" spc="-1">
                <a:solidFill>
                  <a:schemeClr val="accent6">
                    <a:lumMod val="75000"/>
                  </a:schemeClr>
                </a:solidFill>
                <a:latin typeface="Calibri"/>
              </a:rPr>
              <a:t>Apply the organization's quality management systems and quality control procedures as needed;</a:t>
            </a:r>
            <a:endParaRPr lang="es-CL" sz="1800" b="0" strike="noStrike" spc="-1">
              <a:solidFill>
                <a:srgbClr val="000000"/>
              </a:solidFill>
              <a:latin typeface="Arial"/>
            </a:endParaRPr>
          </a:p>
          <a:p>
            <a:pPr defTabSz="914400">
              <a:lnSpc>
                <a:spcPct val="100000"/>
              </a:lnSpc>
            </a:pPr>
            <a:endParaRPr lang="es-CL" sz="1800" b="0" strike="noStrike" spc="-1">
              <a:solidFill>
                <a:srgbClr val="000000"/>
              </a:solidFill>
              <a:latin typeface="Arial"/>
            </a:endParaRPr>
          </a:p>
          <a:p>
            <a:pPr marL="343080" indent="-343080" defTabSz="914400">
              <a:lnSpc>
                <a:spcPct val="100000"/>
              </a:lnSpc>
              <a:buClr>
                <a:srgbClr val="548235"/>
              </a:buClr>
              <a:buFont typeface="OpenSymbol"/>
              <a:buAutoNum type="arabicParenR"/>
            </a:pPr>
            <a:r>
              <a:rPr lang="en" sz="1800" b="0" strike="noStrike" spc="-1">
                <a:solidFill>
                  <a:schemeClr val="accent6">
                    <a:lumMod val="75000"/>
                  </a:schemeClr>
                </a:solidFill>
                <a:latin typeface="Calibri"/>
              </a:rPr>
              <a:t>Apply international standards on ice terminology;</a:t>
            </a:r>
            <a:endParaRPr lang="es-CL" sz="1800" b="0" strike="noStrike" spc="-1">
              <a:solidFill>
                <a:srgbClr val="000000"/>
              </a:solidFill>
              <a:latin typeface="Arial"/>
            </a:endParaRPr>
          </a:p>
          <a:p>
            <a:pPr defTabSz="914400">
              <a:lnSpc>
                <a:spcPct val="100000"/>
              </a:lnSpc>
            </a:pPr>
            <a:endParaRPr lang="es-CL" sz="1800" b="0" strike="noStrike" spc="-1">
              <a:solidFill>
                <a:srgbClr val="000000"/>
              </a:solidFill>
              <a:latin typeface="Arial"/>
            </a:endParaRPr>
          </a:p>
          <a:p>
            <a:pPr marL="343080" indent="-343080" defTabSz="914400">
              <a:lnSpc>
                <a:spcPct val="100000"/>
              </a:lnSpc>
              <a:buClr>
                <a:srgbClr val="FF0000"/>
              </a:buClr>
              <a:buFont typeface="OpenSymbol"/>
              <a:buAutoNum type="arabicParenR"/>
            </a:pPr>
            <a:r>
              <a:rPr lang="en" sz="1800" b="0" strike="noStrike" spc="-1">
                <a:solidFill>
                  <a:srgbClr val="FF0000"/>
                </a:solidFill>
                <a:latin typeface="Calibri"/>
              </a:rPr>
              <a:t>Evaluate the impact of known characteristics of observational error (e.g., bias, achievable precision, and limitations of observations and detection methods) on forecasts and warnings;</a:t>
            </a:r>
            <a:endParaRPr lang="es-CL" sz="1800" b="0" strike="noStrike" spc="-1">
              <a:solidFill>
                <a:srgbClr val="000000"/>
              </a:solidFill>
              <a:latin typeface="Arial"/>
            </a:endParaRPr>
          </a:p>
          <a:p>
            <a:pPr defTabSz="914400">
              <a:lnSpc>
                <a:spcPct val="100000"/>
              </a:lnSpc>
            </a:pPr>
            <a:endParaRPr lang="es-CL" sz="1800" b="0" strike="noStrike" spc="-1">
              <a:solidFill>
                <a:srgbClr val="000000"/>
              </a:solidFill>
              <a:latin typeface="Arial"/>
            </a:endParaRPr>
          </a:p>
          <a:p>
            <a:pPr marL="343080" indent="-343080" defTabSz="914400">
              <a:lnSpc>
                <a:spcPct val="100000"/>
              </a:lnSpc>
              <a:buClr>
                <a:srgbClr val="FF0000"/>
              </a:buClr>
              <a:buFont typeface="OpenSymbol"/>
              <a:buAutoNum type="arabicParenR"/>
            </a:pPr>
            <a:r>
              <a:rPr lang="en" sz="1800" b="0" strike="noStrike" spc="-1">
                <a:solidFill>
                  <a:srgbClr val="FF0000"/>
                </a:solidFill>
                <a:latin typeface="Calibri"/>
              </a:rPr>
              <a:t>Verify and validate data, products, forecasts and warnings about ice (timeliness, integrity and accuracy), using real-time verification tools;</a:t>
            </a:r>
            <a:endParaRPr lang="es-CL" sz="1800" b="0" strike="noStrike" spc="-1">
              <a:solidFill>
                <a:srgbClr val="000000"/>
              </a:solidFill>
              <a:latin typeface="Arial"/>
            </a:endParaRPr>
          </a:p>
          <a:p>
            <a:pPr defTabSz="914400">
              <a:lnSpc>
                <a:spcPct val="100000"/>
              </a:lnSpc>
            </a:pPr>
            <a:endParaRPr lang="es-CL" sz="1800" b="0" strike="noStrike" spc="-1">
              <a:solidFill>
                <a:srgbClr val="000000"/>
              </a:solidFill>
              <a:latin typeface="Arial"/>
            </a:endParaRPr>
          </a:p>
          <a:p>
            <a:pPr marL="343080" indent="-343080" defTabSz="914400">
              <a:lnSpc>
                <a:spcPct val="100000"/>
              </a:lnSpc>
              <a:buClr>
                <a:srgbClr val="548235"/>
              </a:buClr>
              <a:buFont typeface="OpenSymbol"/>
              <a:buAutoNum type="arabicParenR"/>
            </a:pPr>
            <a:r>
              <a:rPr lang="en" sz="1800" b="0" strike="noStrike" spc="-1">
                <a:solidFill>
                  <a:schemeClr val="accent6">
                    <a:lumMod val="75000"/>
                  </a:schemeClr>
                </a:solidFill>
                <a:latin typeface="Calibri"/>
              </a:rPr>
              <a:t>Monitor the operation of operating systems, collect and evaluate customer feedback, suggestions and complaints, and take corrective action when necessary;</a:t>
            </a:r>
            <a:endParaRPr lang="es-CL" sz="1800" b="0" strike="noStrike" spc="-1">
              <a:solidFill>
                <a:srgbClr val="000000"/>
              </a:solidFill>
              <a:latin typeface="Arial"/>
            </a:endParaRPr>
          </a:p>
          <a:p>
            <a:pPr defTabSz="914400">
              <a:lnSpc>
                <a:spcPct val="100000"/>
              </a:lnSpc>
            </a:pPr>
            <a:endParaRPr lang="es-CL" sz="1800" b="0" strike="noStrike" spc="-1">
              <a:solidFill>
                <a:srgbClr val="000000"/>
              </a:solidFill>
              <a:latin typeface="Arial"/>
            </a:endParaRPr>
          </a:p>
          <a:p>
            <a:pPr marL="343080" indent="-343080" defTabSz="914400">
              <a:lnSpc>
                <a:spcPct val="100000"/>
              </a:lnSpc>
              <a:buClr>
                <a:srgbClr val="FF0000"/>
              </a:buClr>
              <a:buFont typeface="OpenSymbol"/>
              <a:buAutoNum type="arabicParenR"/>
            </a:pPr>
            <a:r>
              <a:rPr lang="en" sz="1800" b="0" strike="noStrike" spc="-1">
                <a:solidFill>
                  <a:srgbClr val="FF0000"/>
                </a:solidFill>
                <a:latin typeface="Calibri"/>
              </a:rPr>
              <a:t>Identify and assess problems related to ice forecasting and warnings and determine appropriate corrective and preventive actions for continual improvement.</a:t>
            </a:r>
            <a:endParaRPr lang="es-CL" sz="1800" b="0" strike="noStrike" spc="-1">
              <a:solidFill>
                <a:srgbClr val="000000"/>
              </a:solidFill>
              <a:latin typeface="Arial"/>
            </a:endParaRPr>
          </a:p>
        </p:txBody>
      </p:sp>
    </p:spTree>
    <p:extLst>
      <p:ext uri="{BB962C8B-B14F-4D97-AF65-F5344CB8AC3E}">
        <p14:creationId xmlns:p14="http://schemas.microsoft.com/office/powerpoint/2010/main" val="1482938945"/>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 name="Rectángulo 1"/>
          <p:cNvSpPr/>
          <p:nvPr/>
        </p:nvSpPr>
        <p:spPr>
          <a:xfrm>
            <a:off x="0" y="-52560"/>
            <a:ext cx="11955960" cy="694764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defTabSz="914400">
              <a:lnSpc>
                <a:spcPct val="100000"/>
              </a:lnSpc>
            </a:pPr>
            <a:r>
              <a:rPr lang="en" sz="1800" b="1" strike="noStrike" spc="-1">
                <a:solidFill>
                  <a:srgbClr val="0070C0"/>
                </a:solidFill>
                <a:latin typeface="Calibri"/>
              </a:rPr>
              <a:t>Prior knowledge, skills and abilities.</a:t>
            </a:r>
            <a:endParaRPr lang="es-CL" sz="1800" b="0" strike="noStrike" spc="-1">
              <a:solidFill>
                <a:srgbClr val="000000"/>
              </a:solidFill>
              <a:latin typeface="Arial"/>
            </a:endParaRPr>
          </a:p>
          <a:p>
            <a:pPr defTabSz="914400">
              <a:lnSpc>
                <a:spcPct val="100000"/>
              </a:lnSpc>
            </a:pPr>
            <a:endParaRPr lang="es-CL" sz="1800" b="0" strike="noStrike" spc="-1">
              <a:solidFill>
                <a:srgbClr val="000000"/>
              </a:solidFill>
              <a:latin typeface="Arial"/>
            </a:endParaRPr>
          </a:p>
          <a:p>
            <a:pPr marL="285840" indent="-285840" defTabSz="914400">
              <a:lnSpc>
                <a:spcPct val="100000"/>
              </a:lnSpc>
              <a:buClr>
                <a:srgbClr val="548235"/>
              </a:buClr>
              <a:buFont typeface="Arial"/>
              <a:buChar char="•"/>
            </a:pPr>
            <a:r>
              <a:rPr lang="en" sz="1800" b="0" strike="noStrike" spc="-1">
                <a:solidFill>
                  <a:schemeClr val="accent6">
                    <a:lumMod val="75000"/>
                  </a:schemeClr>
                </a:solidFill>
                <a:latin typeface="Calibri"/>
              </a:rPr>
              <a:t>Knowledge of the principles, practices and procedures of quality management.</a:t>
            </a:r>
            <a:endParaRPr lang="es-CL" sz="1800" b="0" strike="noStrike" spc="-1">
              <a:solidFill>
                <a:srgbClr val="000000"/>
              </a:solidFill>
              <a:latin typeface="Arial"/>
            </a:endParaRPr>
          </a:p>
          <a:p>
            <a:pPr defTabSz="914400">
              <a:lnSpc>
                <a:spcPct val="100000"/>
              </a:lnSpc>
            </a:pPr>
            <a:endParaRPr lang="es-CL" sz="1800" b="0" strike="noStrike" spc="-1">
              <a:solidFill>
                <a:srgbClr val="000000"/>
              </a:solidFill>
              <a:latin typeface="Arial"/>
            </a:endParaRPr>
          </a:p>
          <a:p>
            <a:pPr marL="285840" indent="-285840" defTabSz="914400">
              <a:lnSpc>
                <a:spcPct val="100000"/>
              </a:lnSpc>
              <a:buClr>
                <a:srgbClr val="548235"/>
              </a:buClr>
              <a:buFont typeface="Arial"/>
              <a:buChar char="•"/>
            </a:pPr>
            <a:r>
              <a:rPr lang="en" sz="1800" b="0" strike="noStrike" spc="-1">
                <a:solidFill>
                  <a:schemeClr val="accent6">
                    <a:lumMod val="75000"/>
                  </a:schemeClr>
                </a:solidFill>
                <a:latin typeface="Calibri"/>
              </a:rPr>
              <a:t>Knowledge of the criteria for forecasting and alerting.</a:t>
            </a:r>
            <a:endParaRPr lang="es-CL" sz="1800" b="0" strike="noStrike" spc="-1">
              <a:solidFill>
                <a:srgbClr val="000000"/>
              </a:solidFill>
              <a:latin typeface="Arial"/>
            </a:endParaRPr>
          </a:p>
          <a:p>
            <a:pPr defTabSz="914400">
              <a:lnSpc>
                <a:spcPct val="100000"/>
              </a:lnSpc>
            </a:pPr>
            <a:endParaRPr lang="es-CL" sz="1800" b="0" strike="noStrike" spc="-1">
              <a:solidFill>
                <a:srgbClr val="000000"/>
              </a:solidFill>
              <a:latin typeface="Arial"/>
            </a:endParaRPr>
          </a:p>
          <a:p>
            <a:pPr marL="285840" indent="-285840" defTabSz="914400">
              <a:lnSpc>
                <a:spcPct val="100000"/>
              </a:lnSpc>
              <a:buClr>
                <a:srgbClr val="548235"/>
              </a:buClr>
              <a:buFont typeface="Arial"/>
              <a:buChar char="•"/>
            </a:pPr>
            <a:r>
              <a:rPr lang="en" sz="1800" b="0" strike="noStrike" spc="-1">
                <a:solidFill>
                  <a:schemeClr val="accent6">
                    <a:lumMod val="75000"/>
                  </a:schemeClr>
                </a:solidFill>
                <a:latin typeface="Calibri"/>
              </a:rPr>
              <a:t>The ability to use verification and statistical techniques.</a:t>
            </a:r>
            <a:endParaRPr lang="es-CL" sz="1800" b="0" strike="noStrike" spc="-1">
              <a:solidFill>
                <a:srgbClr val="000000"/>
              </a:solidFill>
              <a:latin typeface="Arial"/>
            </a:endParaRPr>
          </a:p>
          <a:p>
            <a:pPr defTabSz="914400">
              <a:lnSpc>
                <a:spcPct val="100000"/>
              </a:lnSpc>
            </a:pPr>
            <a:endParaRPr lang="es-CL" sz="1800" b="0" strike="noStrike" spc="-1">
              <a:solidFill>
                <a:srgbClr val="000000"/>
              </a:solidFill>
              <a:latin typeface="Arial"/>
            </a:endParaRPr>
          </a:p>
          <a:p>
            <a:pPr marL="285840" indent="-285840" defTabSz="914400">
              <a:lnSpc>
                <a:spcPct val="100000"/>
              </a:lnSpc>
              <a:buClr>
                <a:srgbClr val="FF0000"/>
              </a:buClr>
              <a:buFont typeface="Arial"/>
              <a:buChar char="•"/>
            </a:pPr>
            <a:r>
              <a:rPr lang="en" sz="1800" b="0" strike="noStrike" spc="-1">
                <a:solidFill>
                  <a:srgbClr val="FF0000"/>
                </a:solidFill>
                <a:latin typeface="Calibri"/>
              </a:rPr>
              <a:t>Knowledge of contingency plans.</a:t>
            </a:r>
            <a:endParaRPr lang="es-CL" sz="1800" b="0" strike="noStrike" spc="-1">
              <a:solidFill>
                <a:srgbClr val="000000"/>
              </a:solidFill>
              <a:latin typeface="Arial"/>
            </a:endParaRPr>
          </a:p>
          <a:p>
            <a:pPr defTabSz="914400">
              <a:lnSpc>
                <a:spcPct val="100000"/>
              </a:lnSpc>
            </a:pPr>
            <a:endParaRPr lang="es-CL" sz="1800" b="0" strike="noStrike" spc="-1">
              <a:solidFill>
                <a:srgbClr val="000000"/>
              </a:solidFill>
              <a:latin typeface="Arial"/>
            </a:endParaRPr>
          </a:p>
          <a:p>
            <a:pPr marL="285840" indent="-285840" algn="just" defTabSz="914400">
              <a:lnSpc>
                <a:spcPct val="100000"/>
              </a:lnSpc>
              <a:buClr>
                <a:srgbClr val="548235"/>
              </a:buClr>
              <a:buFont typeface="Arial"/>
              <a:buChar char="•"/>
            </a:pPr>
            <a:r>
              <a:rPr lang="en" sz="1800" b="0" strike="noStrike" spc="-1">
                <a:solidFill>
                  <a:schemeClr val="accent6">
                    <a:lumMod val="75000"/>
                  </a:schemeClr>
                </a:solidFill>
                <a:latin typeface="Calibri"/>
              </a:rPr>
              <a:t>Knowledge of relevant stakeholder operations and forecasting needs and applications, including:</a:t>
            </a:r>
            <a:endParaRPr lang="es-CL" sz="1800" b="0" strike="noStrike" spc="-1">
              <a:solidFill>
                <a:srgbClr val="000000"/>
              </a:solidFill>
              <a:latin typeface="Arial"/>
            </a:endParaRPr>
          </a:p>
          <a:p>
            <a:pPr marL="285840" indent="-285840" defTabSz="914400">
              <a:lnSpc>
                <a:spcPct val="100000"/>
              </a:lnSpc>
              <a:buClr>
                <a:srgbClr val="548235"/>
              </a:buClr>
              <a:buFont typeface="Arial"/>
              <a:buChar char="-"/>
            </a:pPr>
            <a:r>
              <a:rPr lang="en" sz="1800" b="0" strike="noStrike" spc="-1">
                <a:solidFill>
                  <a:schemeClr val="accent6">
                    <a:lumMod val="75000"/>
                  </a:schemeClr>
                </a:solidFill>
                <a:latin typeface="Calibri"/>
              </a:rPr>
              <a:t>Stakeholder operations (e.g., procedures, tactics, processes, and planning cycles)</a:t>
            </a:r>
            <a:endParaRPr lang="es-CL" sz="1800" b="0" strike="noStrike" spc="-1">
              <a:solidFill>
                <a:srgbClr val="000000"/>
              </a:solidFill>
              <a:latin typeface="Arial"/>
            </a:endParaRPr>
          </a:p>
          <a:p>
            <a:pPr marL="285840" indent="-285840" defTabSz="914400">
              <a:lnSpc>
                <a:spcPct val="100000"/>
              </a:lnSpc>
              <a:buClr>
                <a:srgbClr val="548235"/>
              </a:buClr>
              <a:buFont typeface="Arial"/>
              <a:buChar char="-"/>
            </a:pPr>
            <a:r>
              <a:rPr lang="en" sz="1800" b="0" strike="noStrike" spc="-1">
                <a:solidFill>
                  <a:schemeClr val="accent6">
                    <a:lumMod val="75000"/>
                  </a:schemeClr>
                </a:solidFill>
                <a:latin typeface="Calibri"/>
              </a:rPr>
              <a:t>Stakeholder limitations, including operational limits, legal restrictions, and geopolitical boundaries.</a:t>
            </a:r>
            <a:endParaRPr lang="es-CL" sz="1800" b="0" strike="noStrike" spc="-1">
              <a:solidFill>
                <a:srgbClr val="000000"/>
              </a:solidFill>
              <a:latin typeface="Arial"/>
            </a:endParaRPr>
          </a:p>
          <a:p>
            <a:pPr marL="285840" indent="-285840" defTabSz="914400">
              <a:lnSpc>
                <a:spcPct val="100000"/>
              </a:lnSpc>
              <a:buClr>
                <a:srgbClr val="548235"/>
              </a:buClr>
              <a:buFont typeface="Arial"/>
              <a:buChar char="-"/>
            </a:pPr>
            <a:r>
              <a:rPr lang="en" sz="1800" b="0" strike="noStrike" spc="-1">
                <a:solidFill>
                  <a:schemeClr val="accent6">
                    <a:lumMod val="75000"/>
                  </a:schemeClr>
                </a:solidFill>
                <a:latin typeface="Calibri"/>
              </a:rPr>
              <a:t>Desired results for the stakeholders of the operation.</a:t>
            </a:r>
            <a:endParaRPr lang="es-CL" sz="1800" b="0" strike="noStrike" spc="-1">
              <a:solidFill>
                <a:srgbClr val="000000"/>
              </a:solidFill>
              <a:latin typeface="Arial"/>
            </a:endParaRPr>
          </a:p>
          <a:p>
            <a:pPr defTabSz="914400">
              <a:lnSpc>
                <a:spcPct val="100000"/>
              </a:lnSpc>
            </a:pPr>
            <a:endParaRPr lang="es-CL" sz="1800" b="0" strike="noStrike" spc="-1">
              <a:solidFill>
                <a:srgbClr val="000000"/>
              </a:solidFill>
              <a:latin typeface="Arial"/>
            </a:endParaRPr>
          </a:p>
          <a:p>
            <a:pPr marL="285840" indent="-285840" algn="just" defTabSz="914400">
              <a:lnSpc>
                <a:spcPct val="100000"/>
              </a:lnSpc>
              <a:buClr>
                <a:srgbClr val="548235"/>
              </a:buClr>
              <a:buFont typeface="Arial"/>
              <a:buChar char="•"/>
            </a:pPr>
            <a:r>
              <a:rPr lang="en" sz="1800" b="0" strike="noStrike" spc="-1">
                <a:solidFill>
                  <a:schemeClr val="accent6">
                    <a:lumMod val="75000"/>
                  </a:schemeClr>
                </a:solidFill>
                <a:latin typeface="Calibri"/>
              </a:rPr>
              <a:t>General knowledge of stakeholder terminology, such as nautical terms, acronyms, abbreviations, technical terms related to forecasting variables (e.g., ice concentration, stage of development, thickness, ice movement, freezing, ice deformation, sea state, currents, swell, tides) and knowledge of customer-preferred units of measurement.</a:t>
            </a:r>
            <a:endParaRPr lang="es-CL" sz="1800" b="0" strike="noStrike" spc="-1">
              <a:solidFill>
                <a:srgbClr val="000000"/>
              </a:solidFill>
              <a:latin typeface="Arial"/>
            </a:endParaRPr>
          </a:p>
          <a:p>
            <a:pPr algn="just" defTabSz="914400">
              <a:lnSpc>
                <a:spcPct val="100000"/>
              </a:lnSpc>
            </a:pPr>
            <a:endParaRPr lang="es-CL" sz="1800" b="0" strike="noStrike" spc="-1">
              <a:solidFill>
                <a:srgbClr val="000000"/>
              </a:solidFill>
              <a:latin typeface="Arial"/>
            </a:endParaRPr>
          </a:p>
          <a:p>
            <a:pPr marL="285840" indent="-285840" defTabSz="914400">
              <a:lnSpc>
                <a:spcPct val="100000"/>
              </a:lnSpc>
              <a:buClr>
                <a:srgbClr val="548235"/>
              </a:buClr>
              <a:buFont typeface="Arial"/>
              <a:buChar char="•"/>
            </a:pPr>
            <a:r>
              <a:rPr lang="en" sz="1800" b="0" strike="noStrike" spc="-1">
                <a:solidFill>
                  <a:schemeClr val="accent6">
                    <a:lumMod val="75000"/>
                  </a:schemeClr>
                </a:solidFill>
                <a:latin typeface="Calibri"/>
              </a:rPr>
              <a:t>Knowledge of the communication and security systems of the stakeholders, if necessary.</a:t>
            </a:r>
            <a:endParaRPr lang="es-CL" sz="1800" b="0" strike="noStrike" spc="-1">
              <a:solidFill>
                <a:srgbClr val="000000"/>
              </a:solidFill>
              <a:latin typeface="Arial"/>
            </a:endParaRPr>
          </a:p>
          <a:p>
            <a:pPr algn="just" defTabSz="914400">
              <a:lnSpc>
                <a:spcPct val="100000"/>
              </a:lnSpc>
            </a:pPr>
            <a:endParaRPr lang="es-CL" sz="1800" b="0" strike="noStrike" spc="-1">
              <a:solidFill>
                <a:srgbClr val="000000"/>
              </a:solidFill>
              <a:latin typeface="Arial"/>
            </a:endParaRPr>
          </a:p>
          <a:p>
            <a:pPr marL="285840" indent="-285840" algn="just" defTabSz="914400">
              <a:lnSpc>
                <a:spcPct val="100000"/>
              </a:lnSpc>
              <a:buClr>
                <a:srgbClr val="548235"/>
              </a:buClr>
              <a:buFont typeface="Arial"/>
              <a:buChar char="•"/>
            </a:pPr>
            <a:r>
              <a:rPr lang="en" sz="1800" b="0" strike="noStrike" spc="-1">
                <a:solidFill>
                  <a:schemeClr val="accent6">
                    <a:lumMod val="75000"/>
                  </a:schemeClr>
                </a:solidFill>
                <a:latin typeface="Calibri"/>
              </a:rPr>
              <a:t>Knowledge of the impact of ice conditions and parameters on the operations and activities of stakeholders.</a:t>
            </a:r>
            <a:endParaRPr lang="es-CL" sz="1800" b="0" strike="noStrike" spc="-1">
              <a:solidFill>
                <a:srgbClr val="000000"/>
              </a:solidFill>
              <a:latin typeface="Arial"/>
            </a:endParaRPr>
          </a:p>
        </p:txBody>
      </p:sp>
    </p:spTree>
    <p:extLst>
      <p:ext uri="{BB962C8B-B14F-4D97-AF65-F5344CB8AC3E}">
        <p14:creationId xmlns:p14="http://schemas.microsoft.com/office/powerpoint/2010/main" val="875461246"/>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 name="Rectángulo 1"/>
          <p:cNvSpPr/>
          <p:nvPr/>
        </p:nvSpPr>
        <p:spPr>
          <a:xfrm>
            <a:off x="194040" y="169200"/>
            <a:ext cx="11775960" cy="5027400"/>
          </a:xfrm>
          <a:prstGeom prst="rect">
            <a:avLst/>
          </a:prstGeom>
          <a:noFill/>
          <a:ln w="0">
            <a:noFill/>
          </a:ln>
        </p:spPr>
        <p:style>
          <a:lnRef idx="0">
            <a:scrgbClr r="0" g="0" b="0"/>
          </a:lnRef>
          <a:fillRef idx="0">
            <a:scrgbClr r="0" g="0" b="0"/>
          </a:fillRef>
          <a:effectRef idx="0">
            <a:scrgbClr r="0" g="0" b="0"/>
          </a:effectRef>
          <a:fontRef idx="minor"/>
        </p:style>
        <p:txBody>
          <a:bodyPr lIns="90000" tIns="45000" rIns="90000" bIns="45000" anchor="t">
            <a:spAutoFit/>
          </a:bodyPr>
          <a:lstStyle/>
          <a:p>
            <a:pPr algn="just" defTabSz="914400">
              <a:lnSpc>
                <a:spcPct val="100000"/>
              </a:lnSpc>
            </a:pPr>
            <a:r>
              <a:rPr lang="en" sz="1800" b="1" strike="noStrike" spc="-1">
                <a:solidFill>
                  <a:srgbClr val="0070C0"/>
                </a:solidFill>
                <a:latin typeface="Calibri"/>
              </a:rPr>
              <a:t>COMPETENCY 5: </a:t>
            </a:r>
            <a:r>
              <a:rPr lang="en" sz="1800" b="1" u="sng" strike="noStrike" spc="-1">
                <a:solidFill>
                  <a:srgbClr val="0070C0"/>
                </a:solidFill>
                <a:uFillTx/>
                <a:latin typeface="Calibri"/>
              </a:rPr>
              <a:t>COMMUNICATE ICE INFORMATION TO INTERNAL AND EXTERNAL USERS</a:t>
            </a:r>
            <a:endParaRPr lang="es-CL" sz="1800" b="0" strike="noStrike" spc="-1">
              <a:solidFill>
                <a:srgbClr val="000000"/>
              </a:solidFill>
              <a:latin typeface="Arial"/>
            </a:endParaRPr>
          </a:p>
          <a:p>
            <a:pPr algn="just" defTabSz="914400">
              <a:lnSpc>
                <a:spcPct val="100000"/>
              </a:lnSpc>
            </a:pPr>
            <a:endParaRPr lang="es-CL" sz="1800" b="0" strike="noStrike" spc="-1">
              <a:solidFill>
                <a:srgbClr val="000000"/>
              </a:solidFill>
              <a:latin typeface="Arial"/>
            </a:endParaRPr>
          </a:p>
          <a:p>
            <a:pPr algn="just" defTabSz="914400">
              <a:lnSpc>
                <a:spcPct val="100000"/>
              </a:lnSpc>
            </a:pPr>
            <a:r>
              <a:rPr lang="en" sz="1800" b="1" strike="noStrike" spc="-1">
                <a:solidFill>
                  <a:srgbClr val="0070C0"/>
                </a:solidFill>
                <a:latin typeface="Calibri"/>
              </a:rPr>
              <a:t>Description:</a:t>
            </a:r>
            <a:endParaRPr lang="es-CL" sz="1800" b="0" strike="noStrike" spc="-1">
              <a:solidFill>
                <a:srgbClr val="000000"/>
              </a:solidFill>
              <a:latin typeface="Arial"/>
            </a:endParaRPr>
          </a:p>
          <a:p>
            <a:pPr algn="just" defTabSz="914400">
              <a:lnSpc>
                <a:spcPct val="100000"/>
              </a:lnSpc>
            </a:pPr>
            <a:endParaRPr lang="es-CL" sz="1800" b="0" strike="noStrike" spc="-1">
              <a:solidFill>
                <a:srgbClr val="000000"/>
              </a:solidFill>
              <a:latin typeface="Arial"/>
            </a:endParaRPr>
          </a:p>
          <a:p>
            <a:pPr algn="just" defTabSz="914400">
              <a:lnSpc>
                <a:spcPct val="100000"/>
              </a:lnSpc>
            </a:pPr>
            <a:r>
              <a:rPr lang="en" sz="1800" b="0" strike="noStrike" spc="-1">
                <a:solidFill>
                  <a:schemeClr val="accent6">
                    <a:lumMod val="75000"/>
                  </a:schemeClr>
                </a:solidFill>
                <a:latin typeface="Calibri"/>
              </a:rPr>
              <a:t>Ice forecasts and warnings are communicated in a timely and clear manner to meet the needs of the user community.</a:t>
            </a:r>
            <a:endParaRPr lang="es-CL" sz="1800" b="0" strike="noStrike" spc="-1">
              <a:solidFill>
                <a:srgbClr val="000000"/>
              </a:solidFill>
              <a:latin typeface="Arial"/>
            </a:endParaRPr>
          </a:p>
          <a:p>
            <a:pPr algn="just" defTabSz="914400">
              <a:lnSpc>
                <a:spcPct val="100000"/>
              </a:lnSpc>
            </a:pPr>
            <a:r>
              <a:rPr lang="en" sz="1800" b="0" strike="noStrike" spc="-1">
                <a:solidFill>
                  <a:schemeClr val="accent6">
                    <a:lumMod val="75000"/>
                  </a:schemeClr>
                </a:solidFill>
                <a:latin typeface="Calibri"/>
              </a:rPr>
              <a:t>Participate in professional consultations and seek to understand the needs of users.</a:t>
            </a:r>
            <a:endParaRPr lang="es-CL" sz="1800" b="0" strike="noStrike" spc="-1">
              <a:solidFill>
                <a:srgbClr val="000000"/>
              </a:solidFill>
              <a:latin typeface="Arial"/>
            </a:endParaRPr>
          </a:p>
          <a:p>
            <a:pPr algn="just" defTabSz="914400">
              <a:lnSpc>
                <a:spcPct val="100000"/>
              </a:lnSpc>
            </a:pPr>
            <a:endParaRPr lang="es-CL" sz="1800" b="0" strike="noStrike" spc="-1">
              <a:solidFill>
                <a:srgbClr val="000000"/>
              </a:solidFill>
              <a:latin typeface="Arial"/>
            </a:endParaRPr>
          </a:p>
          <a:p>
            <a:pPr algn="just" defTabSz="914400">
              <a:lnSpc>
                <a:spcPct val="100000"/>
              </a:lnSpc>
            </a:pPr>
            <a:r>
              <a:rPr lang="en" sz="1800" b="1" strike="noStrike" spc="-1">
                <a:solidFill>
                  <a:srgbClr val="0070C0"/>
                </a:solidFill>
                <a:latin typeface="Calibri"/>
              </a:rPr>
              <a:t>Performance criteria:</a:t>
            </a:r>
            <a:endParaRPr lang="es-CL" sz="1800" b="0" strike="noStrike" spc="-1">
              <a:solidFill>
                <a:srgbClr val="000000"/>
              </a:solidFill>
              <a:latin typeface="Arial"/>
            </a:endParaRPr>
          </a:p>
          <a:p>
            <a:pPr algn="just" defTabSz="914400">
              <a:lnSpc>
                <a:spcPct val="100000"/>
              </a:lnSpc>
            </a:pPr>
            <a:endParaRPr lang="es-CL" sz="1800" b="0" strike="noStrike" spc="-1">
              <a:solidFill>
                <a:srgbClr val="000000"/>
              </a:solidFill>
              <a:latin typeface="Arial"/>
            </a:endParaRPr>
          </a:p>
          <a:p>
            <a:pPr marL="343080" indent="-343080" algn="just" defTabSz="914400">
              <a:lnSpc>
                <a:spcPct val="100000"/>
              </a:lnSpc>
              <a:buClr>
                <a:srgbClr val="548235"/>
              </a:buClr>
              <a:buFont typeface="OpenSymbol"/>
              <a:buAutoNum type="arabicParenR"/>
            </a:pPr>
            <a:r>
              <a:rPr lang="en" sz="1800" b="0" strike="noStrike" spc="-1">
                <a:solidFill>
                  <a:schemeClr val="accent6">
                    <a:lumMod val="75000"/>
                  </a:schemeClr>
                </a:solidFill>
                <a:latin typeface="Calibri"/>
              </a:rPr>
              <a:t>Ensure that all forecasts and warnings are disseminated through authorized communication channels to user groups;</a:t>
            </a:r>
            <a:endParaRPr lang="es-CL" sz="1800" b="0" strike="noStrike" spc="-1">
              <a:solidFill>
                <a:srgbClr val="000000"/>
              </a:solidFill>
              <a:latin typeface="Arial"/>
            </a:endParaRPr>
          </a:p>
          <a:p>
            <a:pPr algn="just" defTabSz="914400">
              <a:lnSpc>
                <a:spcPct val="100000"/>
              </a:lnSpc>
            </a:pPr>
            <a:endParaRPr lang="es-CL" sz="1800" b="0" strike="noStrike" spc="-1">
              <a:solidFill>
                <a:srgbClr val="000000"/>
              </a:solidFill>
              <a:latin typeface="Arial"/>
            </a:endParaRPr>
          </a:p>
          <a:p>
            <a:pPr marL="343080" indent="-343080" algn="just" defTabSz="914400">
              <a:lnSpc>
                <a:spcPct val="100000"/>
              </a:lnSpc>
              <a:buClr>
                <a:srgbClr val="548235"/>
              </a:buClr>
              <a:buFont typeface="OpenSymbol"/>
              <a:buAutoNum type="arabicParenR"/>
            </a:pPr>
            <a:r>
              <a:rPr lang="en" sz="1800" b="0" strike="noStrike" spc="-1">
                <a:solidFill>
                  <a:schemeClr val="accent6">
                    <a:lumMod val="75000"/>
                  </a:schemeClr>
                </a:solidFill>
                <a:latin typeface="Calibri"/>
              </a:rPr>
              <a:t>Provide ice information sessions as needed and offer consultations to meet the specific needs of users;</a:t>
            </a:r>
            <a:endParaRPr lang="es-CL" sz="1800" b="0" strike="noStrike" spc="-1">
              <a:solidFill>
                <a:srgbClr val="000000"/>
              </a:solidFill>
              <a:latin typeface="Arial"/>
            </a:endParaRPr>
          </a:p>
          <a:p>
            <a:pPr algn="just" defTabSz="914400">
              <a:lnSpc>
                <a:spcPct val="100000"/>
              </a:lnSpc>
            </a:pPr>
            <a:endParaRPr lang="es-CL" sz="1800" b="0" strike="noStrike" spc="-1">
              <a:solidFill>
                <a:srgbClr val="000000"/>
              </a:solidFill>
              <a:latin typeface="Arial"/>
            </a:endParaRPr>
          </a:p>
          <a:p>
            <a:pPr marL="343080" indent="-343080" algn="just" defTabSz="914400">
              <a:lnSpc>
                <a:spcPct val="100000"/>
              </a:lnSpc>
              <a:buClr>
                <a:srgbClr val="FF0000"/>
              </a:buClr>
              <a:buFont typeface="OpenSymbol"/>
              <a:buAutoNum type="arabicParenR"/>
            </a:pPr>
            <a:r>
              <a:rPr lang="en" sz="1800" b="0" strike="noStrike" spc="-1">
                <a:solidFill>
                  <a:srgbClr val="FF0000"/>
                </a:solidFill>
                <a:latin typeface="Calibri"/>
              </a:rPr>
              <a:t>To make use of forecasts and warnings of meteorological parameters, variables and phenomena to describe their impact on maritime operations, safety of life and property, including the coastal environment and the population.</a:t>
            </a:r>
            <a:endParaRPr lang="es-CL" sz="1800" b="0" strike="noStrike" spc="-1">
              <a:solidFill>
                <a:srgbClr val="000000"/>
              </a:solidFill>
              <a:latin typeface="Arial"/>
            </a:endParaRPr>
          </a:p>
        </p:txBody>
      </p:sp>
    </p:spTree>
    <p:extLst>
      <p:ext uri="{BB962C8B-B14F-4D97-AF65-F5344CB8AC3E}">
        <p14:creationId xmlns:p14="http://schemas.microsoft.com/office/powerpoint/2010/main" val="2177657293"/>
      </p:ext>
    </p:extLst>
  </p:cSld>
  <p:clrMapOvr>
    <a:masterClrMapping/>
  </p:clrMapOvr>
  <mc:AlternateContent xmlns:mc="http://schemas.openxmlformats.org/markup-compatibility/2006" xmlns:p14="http://schemas.microsoft.com/office/powerpoint/2010/main">
    <mc:Choice Requires="p14">
      <p:transition spd="slow" p14:dur="2000"/>
    </mc:Choice>
    <mc:Fallback xmlns:p15="http://schemas.microsoft.com/office/powerpoint/2012/main"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
            <a:ext cx="12192001" cy="6858000"/>
          </a:xfrm>
          <a:prstGeom prst="rect">
            <a:avLst/>
          </a:prstGeom>
        </p:spPr>
      </p:pic>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49900" y="238"/>
            <a:ext cx="1264182" cy="1363868"/>
          </a:xfrm>
          <a:prstGeom prst="rect">
            <a:avLst/>
          </a:prstGeom>
        </p:spPr>
      </p:pic>
    </p:spTree>
    <p:extLst>
      <p:ext uri="{BB962C8B-B14F-4D97-AF65-F5344CB8AC3E}">
        <p14:creationId xmlns:p14="http://schemas.microsoft.com/office/powerpoint/2010/main" val="4105534794"/>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0" y="0"/>
            <a:ext cx="12192000" cy="6940446"/>
          </a:xfrm>
          <a:prstGeom prst="rect">
            <a:avLst/>
          </a:prstGeom>
        </p:spPr>
      </p:pic>
    </p:spTree>
    <p:extLst>
      <p:ext uri="{BB962C8B-B14F-4D97-AF65-F5344CB8AC3E}">
        <p14:creationId xmlns:p14="http://schemas.microsoft.com/office/powerpoint/2010/main" val="400851309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pic>
        <p:nvPicPr>
          <p:cNvPr id="5" name="Imagen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818151" y="1896256"/>
            <a:ext cx="9373849" cy="4849317"/>
          </a:xfrm>
          <a:prstGeom prst="rect">
            <a:avLst/>
          </a:prstGeom>
        </p:spPr>
      </p:pic>
    </p:spTree>
    <p:extLst>
      <p:ext uri="{BB962C8B-B14F-4D97-AF65-F5344CB8AC3E}">
        <p14:creationId xmlns:p14="http://schemas.microsoft.com/office/powerpoint/2010/main" val="388089326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6858000"/>
          </a:xfrm>
          <a:prstGeom prst="rect">
            <a:avLst/>
          </a:prstGeom>
        </p:spPr>
      </p:pic>
      <p:pic>
        <p:nvPicPr>
          <p:cNvPr id="5" name="Imagen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953062" y="1394084"/>
            <a:ext cx="9238938" cy="5463915"/>
          </a:xfrm>
          <a:prstGeom prst="rect">
            <a:avLst/>
          </a:prstGeom>
        </p:spPr>
      </p:pic>
    </p:spTree>
    <p:extLst>
      <p:ext uri="{BB962C8B-B14F-4D97-AF65-F5344CB8AC3E}">
        <p14:creationId xmlns:p14="http://schemas.microsoft.com/office/powerpoint/2010/main" val="76018262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6858000"/>
          </a:xfrm>
          <a:prstGeom prst="rect">
            <a:avLst/>
          </a:prstGeom>
        </p:spPr>
      </p:pic>
      <p:pic>
        <p:nvPicPr>
          <p:cNvPr id="5" name="Imagen 4"/>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2728211" y="1716373"/>
            <a:ext cx="9463790" cy="5141627"/>
          </a:xfrm>
          <a:prstGeom prst="rect">
            <a:avLst/>
          </a:prstGeom>
        </p:spPr>
      </p:pic>
    </p:spTree>
    <p:extLst>
      <p:ext uri="{BB962C8B-B14F-4D97-AF65-F5344CB8AC3E}">
        <p14:creationId xmlns:p14="http://schemas.microsoft.com/office/powerpoint/2010/main" val="187867727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49953"/>
            <a:ext cx="12192000" cy="6907954"/>
          </a:xfrm>
          <a:prstGeom prst="rect">
            <a:avLst/>
          </a:prstGeom>
        </p:spPr>
      </p:pic>
      <p:pic>
        <p:nvPicPr>
          <p:cNvPr id="4" name="Imagen 3"/>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910" y="-74712"/>
            <a:ext cx="1139251" cy="1363868"/>
          </a:xfrm>
          <a:prstGeom prst="rect">
            <a:avLst/>
          </a:prstGeom>
        </p:spPr>
      </p:pic>
    </p:spTree>
    <p:extLst>
      <p:ext uri="{BB962C8B-B14F-4D97-AF65-F5344CB8AC3E}">
        <p14:creationId xmlns:p14="http://schemas.microsoft.com/office/powerpoint/2010/main" val="285158205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
            <a:ext cx="12192001" cy="6858000"/>
          </a:xfrm>
          <a:prstGeom prst="rect">
            <a:avLst/>
          </a:prstGeom>
        </p:spPr>
      </p:pic>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910" y="-74712"/>
            <a:ext cx="1139251" cy="1363868"/>
          </a:xfrm>
          <a:prstGeom prst="rect">
            <a:avLst/>
          </a:prstGeom>
        </p:spPr>
      </p:pic>
    </p:spTree>
    <p:extLst>
      <p:ext uri="{BB962C8B-B14F-4D97-AF65-F5344CB8AC3E}">
        <p14:creationId xmlns:p14="http://schemas.microsoft.com/office/powerpoint/2010/main" val="148730632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0" y="1"/>
            <a:ext cx="12192000" cy="6858000"/>
          </a:xfrm>
          <a:prstGeom prst="rect">
            <a:avLst/>
          </a:prstGeom>
        </p:spPr>
      </p:pic>
      <p:pic>
        <p:nvPicPr>
          <p:cNvPr id="3" name="Imagen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910" y="-14752"/>
            <a:ext cx="1139251" cy="1363868"/>
          </a:xfrm>
          <a:prstGeom prst="rect">
            <a:avLst/>
          </a:prstGeom>
        </p:spPr>
      </p:pic>
    </p:spTree>
    <p:extLst>
      <p:ext uri="{BB962C8B-B14F-4D97-AF65-F5344CB8AC3E}">
        <p14:creationId xmlns:p14="http://schemas.microsoft.com/office/powerpoint/2010/main" val="385429309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email">
            <a:extLst>
              <a:ext uri="{28A0092B-C50C-407E-A947-70E740481C1C}">
                <a14:useLocalDpi xmlns:a14="http://schemas.microsoft.com/office/drawing/2010/main"/>
              </a:ext>
            </a:extLst>
          </a:blip>
          <a:srcRect t="16650" r="1844" b="20441"/>
          <a:stretch/>
        </p:blipFill>
        <p:spPr>
          <a:xfrm>
            <a:off x="-1" y="0"/>
            <a:ext cx="12193235" cy="6858000"/>
          </a:xfrm>
          <a:prstGeom prst="rect">
            <a:avLst/>
          </a:prstGeom>
        </p:spPr>
      </p:pic>
      <p:pic>
        <p:nvPicPr>
          <p:cNvPr id="3" name="Imagen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0508105" y="198215"/>
            <a:ext cx="1403905" cy="1420723"/>
          </a:xfrm>
          <a:prstGeom prst="rect">
            <a:avLst/>
          </a:prstGeom>
        </p:spPr>
      </p:pic>
      <p:pic>
        <p:nvPicPr>
          <p:cNvPr id="6" name="Imagen 5"/>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34910" y="-29742"/>
            <a:ext cx="1139251" cy="1363868"/>
          </a:xfrm>
          <a:prstGeom prst="rect">
            <a:avLst/>
          </a:prstGeom>
        </p:spPr>
      </p:pic>
    </p:spTree>
    <p:extLst>
      <p:ext uri="{BB962C8B-B14F-4D97-AF65-F5344CB8AC3E}">
        <p14:creationId xmlns:p14="http://schemas.microsoft.com/office/powerpoint/2010/main" val="218530018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rotWithShape="1">
          <a:blip r:embed="rId2" cstate="email">
            <a:extLst>
              <a:ext uri="{28A0092B-C50C-407E-A947-70E740481C1C}">
                <a14:useLocalDpi xmlns:a14="http://schemas.microsoft.com/office/drawing/2010/main"/>
              </a:ext>
            </a:extLst>
          </a:blip>
          <a:srcRect l="12090" t="9478" r="8146" b="7531"/>
          <a:stretch/>
        </p:blipFill>
        <p:spPr>
          <a:xfrm>
            <a:off x="0" y="0"/>
            <a:ext cx="8788399" cy="6858000"/>
          </a:xfrm>
          <a:prstGeom prst="rect">
            <a:avLst/>
          </a:prstGeom>
        </p:spPr>
      </p:pic>
      <p:pic>
        <p:nvPicPr>
          <p:cNvPr id="6" name="Imagen 5"/>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8557210" y="-146332"/>
            <a:ext cx="2361967" cy="2912500"/>
          </a:xfrm>
          <a:prstGeom prst="rect">
            <a:avLst/>
          </a:prstGeom>
        </p:spPr>
      </p:pic>
      <p:pic>
        <p:nvPicPr>
          <p:cNvPr id="7" name="Imagen 6"/>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3775" y="4288275"/>
            <a:ext cx="1929877" cy="2464796"/>
          </a:xfrm>
          <a:prstGeom prst="rect">
            <a:avLst/>
          </a:prstGeom>
        </p:spPr>
      </p:pic>
      <p:sp>
        <p:nvSpPr>
          <p:cNvPr id="8" name="CuadroTexto 7"/>
          <p:cNvSpPr txBox="1"/>
          <p:nvPr/>
        </p:nvSpPr>
        <p:spPr>
          <a:xfrm>
            <a:off x="8788399" y="2853821"/>
            <a:ext cx="3403601" cy="1015663"/>
          </a:xfrm>
          <a:prstGeom prst="rect">
            <a:avLst/>
          </a:prstGeom>
          <a:noFill/>
        </p:spPr>
        <p:txBody>
          <a:bodyPr wrap="square" rtlCol="0">
            <a:spAutoFit/>
          </a:bodyPr>
          <a:lstStyle/>
          <a:p>
            <a:pPr algn="ctr"/>
            <a:r>
              <a:rPr lang="es-MX" sz="2000" b="1" dirty="0" smtClean="0">
                <a:solidFill>
                  <a:schemeClr val="tx2"/>
                </a:solidFill>
                <a:effectLst>
                  <a:outerShdw blurRad="38100" dist="38100" dir="2700000" algn="tl">
                    <a:srgbClr val="000000">
                      <a:alpha val="43137"/>
                    </a:srgbClr>
                  </a:outerShdw>
                </a:effectLst>
              </a:rPr>
              <a:t>Alejandro de la Maza</a:t>
            </a:r>
          </a:p>
          <a:p>
            <a:pPr algn="ctr"/>
            <a:r>
              <a:rPr lang="es-MX" sz="2000" b="1" dirty="0" smtClean="0">
                <a:solidFill>
                  <a:schemeClr val="tx2"/>
                </a:solidFill>
                <a:effectLst>
                  <a:outerShdw blurRad="38100" dist="38100" dir="2700000" algn="tl">
                    <a:srgbClr val="000000">
                      <a:alpha val="43137"/>
                    </a:srgbClr>
                  </a:outerShdw>
                </a:effectLst>
              </a:rPr>
              <a:t>Chile </a:t>
            </a:r>
            <a:r>
              <a:rPr lang="es-MX" sz="2000" b="1" dirty="0" err="1" smtClean="0">
                <a:solidFill>
                  <a:schemeClr val="tx2"/>
                </a:solidFill>
                <a:effectLst>
                  <a:outerShdw blurRad="38100" dist="38100" dir="2700000" algn="tl">
                    <a:srgbClr val="000000">
                      <a:alpha val="43137"/>
                    </a:srgbClr>
                  </a:outerShdw>
                </a:effectLst>
              </a:rPr>
              <a:t>Navy</a:t>
            </a:r>
            <a:r>
              <a:rPr lang="es-MX" sz="2000" b="1" dirty="0" smtClean="0">
                <a:solidFill>
                  <a:schemeClr val="tx2"/>
                </a:solidFill>
                <a:effectLst>
                  <a:outerShdw blurRad="38100" dist="38100" dir="2700000" algn="tl">
                    <a:srgbClr val="000000">
                      <a:alpha val="43137"/>
                    </a:srgbClr>
                  </a:outerShdw>
                </a:effectLst>
              </a:rPr>
              <a:t> </a:t>
            </a:r>
            <a:r>
              <a:rPr lang="es-MX" sz="2000" b="1" dirty="0" err="1" smtClean="0">
                <a:solidFill>
                  <a:schemeClr val="tx2"/>
                </a:solidFill>
                <a:effectLst>
                  <a:outerShdw blurRad="38100" dist="38100" dir="2700000" algn="tl">
                    <a:srgbClr val="000000">
                      <a:alpha val="43137"/>
                    </a:srgbClr>
                  </a:outerShdw>
                </a:effectLst>
              </a:rPr>
              <a:t>Weather</a:t>
            </a:r>
            <a:r>
              <a:rPr lang="es-MX" sz="2000" b="1" dirty="0" smtClean="0">
                <a:solidFill>
                  <a:schemeClr val="tx2"/>
                </a:solidFill>
                <a:effectLst>
                  <a:outerShdw blurRad="38100" dist="38100" dir="2700000" algn="tl">
                    <a:srgbClr val="000000">
                      <a:alpha val="43137"/>
                    </a:srgbClr>
                  </a:outerShdw>
                </a:effectLst>
              </a:rPr>
              <a:t> </a:t>
            </a:r>
            <a:r>
              <a:rPr lang="es-MX" sz="2000" b="1" dirty="0" err="1" smtClean="0">
                <a:solidFill>
                  <a:schemeClr val="tx2"/>
                </a:solidFill>
                <a:effectLst>
                  <a:outerShdw blurRad="38100" dist="38100" dir="2700000" algn="tl">
                    <a:srgbClr val="000000">
                      <a:alpha val="43137"/>
                    </a:srgbClr>
                  </a:outerShdw>
                </a:effectLst>
              </a:rPr>
              <a:t>Service</a:t>
            </a:r>
            <a:endParaRPr lang="es-MX" sz="2000" b="1" dirty="0" smtClean="0">
              <a:solidFill>
                <a:schemeClr val="tx2"/>
              </a:solidFill>
              <a:effectLst>
                <a:outerShdw blurRad="38100" dist="38100" dir="2700000" algn="tl">
                  <a:srgbClr val="000000">
                    <a:alpha val="43137"/>
                  </a:srgbClr>
                </a:outerShdw>
              </a:effectLst>
            </a:endParaRPr>
          </a:p>
          <a:p>
            <a:pPr algn="ctr"/>
            <a:r>
              <a:rPr lang="es-MX" sz="2000" b="1" dirty="0" smtClean="0">
                <a:solidFill>
                  <a:schemeClr val="tx2"/>
                </a:solidFill>
                <a:effectLst>
                  <a:outerShdw blurRad="38100" dist="38100" dir="2700000" algn="tl">
                    <a:srgbClr val="000000">
                      <a:alpha val="43137"/>
                    </a:srgbClr>
                  </a:outerShdw>
                </a:effectLst>
              </a:rPr>
              <a:t>AdelaMazaD@dgtm.cl</a:t>
            </a:r>
            <a:endParaRPr lang="es-MX" sz="2000" b="1" dirty="0">
              <a:solidFill>
                <a:schemeClr val="tx2"/>
              </a:solidFill>
              <a:effectLst>
                <a:outerShdw blurRad="38100" dist="38100" dir="2700000" algn="tl">
                  <a:srgbClr val="000000">
                    <a:alpha val="43137"/>
                  </a:srgbClr>
                </a:outerShdw>
              </a:effectLst>
            </a:endParaRPr>
          </a:p>
        </p:txBody>
      </p:sp>
      <p:pic>
        <p:nvPicPr>
          <p:cNvPr id="9" name="Imagen 8"/>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8818379" y="3939862"/>
            <a:ext cx="3323718" cy="2813208"/>
          </a:xfrm>
          <a:prstGeom prst="rect">
            <a:avLst/>
          </a:prstGeom>
        </p:spPr>
      </p:pic>
      <p:pic>
        <p:nvPicPr>
          <p:cNvPr id="10" name="Imagen 9"/>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10583057" y="98884"/>
            <a:ext cx="1454110" cy="2579630"/>
          </a:xfrm>
          <a:prstGeom prst="rect">
            <a:avLst/>
          </a:prstGeom>
        </p:spPr>
      </p:pic>
      <p:pic>
        <p:nvPicPr>
          <p:cNvPr id="11" name="Imagen 10"/>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392119" y="-59959"/>
            <a:ext cx="2796596" cy="1409074"/>
          </a:xfrm>
          <a:prstGeom prst="rect">
            <a:avLst/>
          </a:prstGeom>
          <a:ln>
            <a:noFill/>
          </a:ln>
          <a:effectLst>
            <a:softEdge rad="112500"/>
          </a:effectLst>
        </p:spPr>
      </p:pic>
      <p:pic>
        <p:nvPicPr>
          <p:cNvPr id="12" name="Imagen 11"/>
          <p:cNvPicPr>
            <a:picLocks noChangeAspect="1"/>
          </p:cNvPicPr>
          <p:nvPr/>
        </p:nvPicPr>
        <p:blipFill rotWithShape="1">
          <a:blip r:embed="rId8" cstate="email">
            <a:extLst>
              <a:ext uri="{28A0092B-C50C-407E-A947-70E740481C1C}">
                <a14:useLocalDpi xmlns:a14="http://schemas.microsoft.com/office/drawing/2010/main"/>
              </a:ext>
            </a:extLst>
          </a:blip>
          <a:srcRect/>
          <a:stretch/>
        </p:blipFill>
        <p:spPr>
          <a:xfrm>
            <a:off x="2028577" y="4288275"/>
            <a:ext cx="2096849" cy="2488366"/>
          </a:xfrm>
          <a:prstGeom prst="ellipse">
            <a:avLst/>
          </a:prstGeom>
          <a:ln>
            <a:noFill/>
          </a:ln>
          <a:effectLst>
            <a:softEdge rad="112500"/>
          </a:effectLst>
        </p:spPr>
      </p:pic>
      <p:pic>
        <p:nvPicPr>
          <p:cNvPr id="13" name="Imagen 12"/>
          <p:cNvPicPr>
            <a:picLocks noChangeAspect="1"/>
          </p:cNvPicPr>
          <p:nvPr/>
        </p:nvPicPr>
        <p:blipFill>
          <a:blip r:embed="rId9" cstate="email">
            <a:extLst>
              <a:ext uri="{28A0092B-C50C-407E-A947-70E740481C1C}">
                <a14:useLocalDpi xmlns:a14="http://schemas.microsoft.com/office/drawing/2010/main"/>
              </a:ext>
            </a:extLst>
          </a:blip>
          <a:stretch>
            <a:fillRect/>
          </a:stretch>
        </p:blipFill>
        <p:spPr>
          <a:xfrm>
            <a:off x="6580683" y="-144266"/>
            <a:ext cx="2683456" cy="3168316"/>
          </a:xfrm>
          <a:prstGeom prst="rect">
            <a:avLst/>
          </a:prstGeom>
        </p:spPr>
      </p:pic>
    </p:spTree>
    <p:extLst>
      <p:ext uri="{BB962C8B-B14F-4D97-AF65-F5344CB8AC3E}">
        <p14:creationId xmlns:p14="http://schemas.microsoft.com/office/powerpoint/2010/main" val="1913645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910" y="-44732"/>
            <a:ext cx="1139251" cy="1363868"/>
          </a:xfrm>
          <a:prstGeom prst="rect">
            <a:avLst/>
          </a:prstGeom>
        </p:spPr>
      </p:pic>
    </p:spTree>
    <p:extLst>
      <p:ext uri="{BB962C8B-B14F-4D97-AF65-F5344CB8AC3E}">
        <p14:creationId xmlns:p14="http://schemas.microsoft.com/office/powerpoint/2010/main" val="8856960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n 1"/>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1"/>
            <a:ext cx="12192001" cy="6858000"/>
          </a:xfrm>
          <a:prstGeom prst="rect">
            <a:avLst/>
          </a:prstGeom>
        </p:spPr>
      </p:pic>
      <p:pic>
        <p:nvPicPr>
          <p:cNvPr id="3" name="Imagen 2"/>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90263" y="-44732"/>
            <a:ext cx="869751" cy="1288915"/>
          </a:xfrm>
          <a:prstGeom prst="rect">
            <a:avLst/>
          </a:prstGeom>
        </p:spPr>
      </p:pic>
    </p:spTree>
    <p:extLst>
      <p:ext uri="{BB962C8B-B14F-4D97-AF65-F5344CB8AC3E}">
        <p14:creationId xmlns:p14="http://schemas.microsoft.com/office/powerpoint/2010/main" val="219866796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screen">
            <a:extLst>
              <a:ext uri="{28A0092B-C50C-407E-A947-70E740481C1C}">
                <a14:useLocalDpi xmlns:a14="http://schemas.microsoft.com/office/drawing/2010/main"/>
              </a:ext>
            </a:extLst>
          </a:blip>
          <a:srcRect/>
          <a:stretch/>
        </p:blipFill>
        <p:spPr>
          <a:xfrm>
            <a:off x="-1" y="0"/>
            <a:ext cx="12192001" cy="6858000"/>
          </a:xfrm>
          <a:prstGeom prst="rect">
            <a:avLst/>
          </a:prstGeom>
        </p:spPr>
      </p:pic>
      <p:pic>
        <p:nvPicPr>
          <p:cNvPr id="5" name="Imagen 4"/>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34910" y="-29742"/>
            <a:ext cx="1139251" cy="1363868"/>
          </a:xfrm>
          <a:prstGeom prst="rect">
            <a:avLst/>
          </a:prstGeom>
        </p:spPr>
      </p:pic>
    </p:spTree>
    <p:extLst>
      <p:ext uri="{BB962C8B-B14F-4D97-AF65-F5344CB8AC3E}">
        <p14:creationId xmlns:p14="http://schemas.microsoft.com/office/powerpoint/2010/main" val="163822499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1" y="0"/>
            <a:ext cx="12192001" cy="6858000"/>
          </a:xfrm>
          <a:prstGeom prst="rect">
            <a:avLst/>
          </a:prstGeom>
        </p:spPr>
      </p:pic>
    </p:spTree>
    <p:extLst>
      <p:ext uri="{BB962C8B-B14F-4D97-AF65-F5344CB8AC3E}">
        <p14:creationId xmlns:p14="http://schemas.microsoft.com/office/powerpoint/2010/main" val="274615709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n 3"/>
          <p:cNvPicPr>
            <a:picLocks noChangeAspect="1"/>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215733900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Imagen 2"/>
          <p:cNvPicPr>
            <a:picLocks noChangeAspect="1"/>
          </p:cNvPicPr>
          <p:nvPr/>
        </p:nvPicPr>
        <p:blipFill rotWithShape="1">
          <a:blip r:embed="rId2" cstate="email">
            <a:extLst>
              <a:ext uri="{28A0092B-C50C-407E-A947-70E740481C1C}">
                <a14:useLocalDpi xmlns:a14="http://schemas.microsoft.com/office/drawing/2010/main"/>
              </a:ext>
            </a:extLst>
          </a:blip>
          <a:srcRect/>
          <a:stretch/>
        </p:blipFill>
        <p:spPr>
          <a:xfrm>
            <a:off x="-2" y="0"/>
            <a:ext cx="12192001" cy="6858000"/>
          </a:xfrm>
          <a:prstGeom prst="rect">
            <a:avLst/>
          </a:prstGeom>
        </p:spPr>
      </p:pic>
    </p:spTree>
    <p:extLst>
      <p:ext uri="{BB962C8B-B14F-4D97-AF65-F5344CB8AC3E}">
        <p14:creationId xmlns:p14="http://schemas.microsoft.com/office/powerpoint/2010/main" val="131165007"/>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1620</Words>
  <Application>Microsoft Office PowerPoint</Application>
  <PresentationFormat>Panorámica</PresentationFormat>
  <Paragraphs>151</Paragraphs>
  <Slides>31</Slides>
  <Notes>0</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31</vt:i4>
      </vt:variant>
    </vt:vector>
  </HeadingPairs>
  <TitlesOfParts>
    <vt:vector size="36" baseType="lpstr">
      <vt:lpstr>Arial</vt:lpstr>
      <vt:lpstr>Calibri</vt:lpstr>
      <vt:lpstr>Calibri Light</vt:lpstr>
      <vt:lpstr>OpenSymbol</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SERVIMET</dc:creator>
  <cp:lastModifiedBy>SERVIMET</cp:lastModifiedBy>
  <cp:revision>18</cp:revision>
  <dcterms:created xsi:type="dcterms:W3CDTF">2025-11-18T17:36:33Z</dcterms:created>
  <dcterms:modified xsi:type="dcterms:W3CDTF">2025-11-24T14:01:24Z</dcterms:modified>
</cp:coreProperties>
</file>