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71" r:id="rId3"/>
    <p:sldId id="277" r:id="rId4"/>
    <p:sldId id="265" r:id="rId5"/>
    <p:sldId id="266" r:id="rId6"/>
    <p:sldId id="279" r:id="rId7"/>
    <p:sldId id="276" r:id="rId8"/>
    <p:sldId id="263" r:id="rId9"/>
    <p:sldId id="278" r:id="rId10"/>
    <p:sldId id="281" r:id="rId11"/>
    <p:sldId id="284" r:id="rId12"/>
    <p:sldId id="283" r:id="rId13"/>
    <p:sldId id="282" r:id="rId14"/>
    <p:sldId id="269" r:id="rId15"/>
    <p:sldId id="293" r:id="rId16"/>
    <p:sldId id="294" r:id="rId17"/>
    <p:sldId id="257" r:id="rId18"/>
    <p:sldId id="291" r:id="rId19"/>
    <p:sldId id="287" r:id="rId20"/>
    <p:sldId id="288" r:id="rId21"/>
    <p:sldId id="289" r:id="rId22"/>
    <p:sldId id="290" r:id="rId23"/>
    <p:sldId id="285" r:id="rId24"/>
    <p:sldId id="286" r:id="rId25"/>
    <p:sldId id="295" r:id="rId26"/>
    <p:sldId id="296" r:id="rId27"/>
    <p:sldId id="301" r:id="rId28"/>
    <p:sldId id="300" r:id="rId29"/>
    <p:sldId id="272" r:id="rId30"/>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33CC"/>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30" d="100"/>
          <a:sy n="30" d="100"/>
        </p:scale>
        <p:origin x="1314" y="94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A0DED-F44B-4331-9518-D0D3A3B4C5D2}" type="datetimeFigureOut">
              <a:rPr lang="es-CL" smtClean="0"/>
              <a:t>25-11-2025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83914-6539-40F3-BEFF-6EB1F28D2BFF}" type="slidenum">
              <a:rPr lang="es-CL" smtClean="0"/>
              <a:t>‹Nº›</a:t>
            </a:fld>
            <a:endParaRPr lang="es-CL"/>
          </a:p>
        </p:txBody>
      </p:sp>
    </p:spTree>
    <p:extLst>
      <p:ext uri="{BB962C8B-B14F-4D97-AF65-F5344CB8AC3E}">
        <p14:creationId xmlns:p14="http://schemas.microsoft.com/office/powerpoint/2010/main" val="198893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100"/>
              <a:buNone/>
            </a:pPr>
            <a:r>
              <a:rPr lang="en-US" sz="1200" dirty="0">
                <a:solidFill>
                  <a:schemeClr val="dk1"/>
                </a:solidFill>
                <a:latin typeface="Calibri"/>
                <a:ea typeface="Calibri"/>
                <a:cs typeface="Calibri"/>
                <a:sym typeface="Calibri"/>
              </a:rPr>
              <a:t>Guidance: Please provide your strategic governing information from your nation on these slides...have as many slides as you wish. I just created 1 here as a placeholder. Keep in mind we have 8-10 minutes for each presentation. Some guidance on content:</a:t>
            </a:r>
            <a:br>
              <a:rPr lang="en-US" sz="1200"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Itemize various policy setting documents or guidance to support and guide ice </a:t>
            </a:r>
            <a:r>
              <a:rPr lang="en-US" sz="1200" dirty="0" smtClean="0">
                <a:solidFill>
                  <a:schemeClr val="dk1"/>
                </a:solidFill>
                <a:latin typeface="Calibri"/>
                <a:ea typeface="Calibri"/>
                <a:cs typeface="Calibri"/>
                <a:sym typeface="Calibri"/>
              </a:rPr>
              <a:t>work/operations: WMO 9.vol.D, 49, CE 76, 471, 558, 574, 834, 1129, 1150, 1205, 1293,</a:t>
            </a:r>
            <a:r>
              <a:rPr lang="en-US" sz="1200" baseline="0" dirty="0" smtClean="0">
                <a:solidFill>
                  <a:schemeClr val="dk1"/>
                </a:solidFill>
                <a:latin typeface="Calibri"/>
                <a:ea typeface="Calibri"/>
                <a:cs typeface="Calibri"/>
                <a:sym typeface="Calibri"/>
              </a:rPr>
              <a:t> SOLAS.chap.V.rule.5, IMO.MSC 102/22/3, 470, 1293, 1310, IMO.MEPC 8/15/2 </a:t>
            </a:r>
            <a:endParaRPr sz="1200" dirty="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Are these old policy </a:t>
            </a:r>
            <a:r>
              <a:rPr lang="en-US" sz="1200" dirty="0" smtClean="0">
                <a:solidFill>
                  <a:schemeClr val="dk1"/>
                </a:solidFill>
                <a:latin typeface="Calibri"/>
                <a:ea typeface="Calibri"/>
                <a:cs typeface="Calibri"/>
                <a:sym typeface="Calibri"/>
              </a:rPr>
              <a:t>documents (1974-78) </a:t>
            </a:r>
            <a:r>
              <a:rPr lang="en-US" sz="1200" dirty="0">
                <a:solidFill>
                  <a:schemeClr val="dk1"/>
                </a:solidFill>
                <a:latin typeface="Calibri"/>
                <a:ea typeface="Calibri"/>
                <a:cs typeface="Calibri"/>
                <a:sym typeface="Calibri"/>
              </a:rPr>
              <a:t>or </a:t>
            </a:r>
            <a:r>
              <a:rPr lang="en-US" sz="1200" dirty="0" smtClean="0">
                <a:solidFill>
                  <a:schemeClr val="dk1"/>
                </a:solidFill>
                <a:latin typeface="Calibri"/>
                <a:ea typeface="Calibri"/>
                <a:cs typeface="Calibri"/>
                <a:sym typeface="Calibri"/>
              </a:rPr>
              <a:t>new (2024)? </a:t>
            </a:r>
            <a:r>
              <a:rPr lang="en-US" sz="1200" dirty="0">
                <a:solidFill>
                  <a:schemeClr val="dk1"/>
                </a:solidFill>
                <a:latin typeface="Calibri"/>
                <a:ea typeface="Calibri"/>
                <a:cs typeface="Calibri"/>
                <a:sym typeface="Calibri"/>
              </a:rPr>
              <a:t>Is there any strategic governing documents being updated or generated now</a:t>
            </a:r>
            <a:r>
              <a:rPr lang="en-US" sz="120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SOLAS.chap.V.rule.6 is proposed to be updated by IICWG.TT while the WMO and IMO publications are under review by </a:t>
            </a:r>
            <a:r>
              <a:rPr lang="en-US" sz="1200" baseline="0" dirty="0" err="1" smtClean="0">
                <a:solidFill>
                  <a:schemeClr val="dk1"/>
                </a:solidFill>
                <a:latin typeface="Calibri"/>
                <a:ea typeface="Calibri"/>
                <a:cs typeface="Calibri"/>
                <a:sym typeface="Calibri"/>
              </a:rPr>
              <a:t>AG.WWMIWS.SubC</a:t>
            </a:r>
            <a:r>
              <a:rPr lang="en-US" sz="1200" baseline="0" dirty="0" smtClean="0">
                <a:solidFill>
                  <a:schemeClr val="dk1"/>
                </a:solidFill>
                <a:latin typeface="Calibri"/>
                <a:ea typeface="Calibri"/>
                <a:cs typeface="Calibri"/>
                <a:sym typeface="Calibri"/>
              </a:rPr>
              <a:t> and WWNWS from IHO.</a:t>
            </a:r>
            <a:endParaRPr sz="1200" dirty="0">
              <a:solidFill>
                <a:schemeClr val="dk1"/>
              </a:solidFill>
              <a:latin typeface="Calibri"/>
              <a:ea typeface="Calibri"/>
              <a:cs typeface="Calibri"/>
              <a:sym typeface="Calibri"/>
            </a:endParaRPr>
          </a:p>
          <a:p>
            <a:pPr marL="457200" marR="0" lvl="0" indent="-304800" algn="l" defTabSz="914400" rtl="0" eaLnBrk="1" fontAlgn="auto" latinLnBrk="0" hangingPunct="1">
              <a:lnSpc>
                <a:spcPct val="90000"/>
              </a:lnSpc>
              <a:spcBef>
                <a:spcPts val="0"/>
              </a:spcBef>
              <a:spcAft>
                <a:spcPts val="0"/>
              </a:spcAft>
              <a:buClr>
                <a:schemeClr val="dk1"/>
              </a:buClr>
              <a:buSzPts val="1200"/>
              <a:buFont typeface="Calibri"/>
              <a:buChar char="-"/>
              <a:tabLst/>
              <a:defRPr/>
            </a:pPr>
            <a:r>
              <a:rPr lang="en-US" sz="1200" dirty="0">
                <a:solidFill>
                  <a:schemeClr val="dk1"/>
                </a:solidFill>
                <a:latin typeface="Calibri"/>
                <a:ea typeface="Calibri"/>
                <a:cs typeface="Calibri"/>
                <a:sym typeface="Calibri"/>
              </a:rPr>
              <a:t>What marine and ice priorities are called out within any of your policy documents</a:t>
            </a:r>
            <a:r>
              <a:rPr lang="en-US" sz="1200" dirty="0" smtClean="0">
                <a:solidFill>
                  <a:schemeClr val="dk1"/>
                </a:solidFill>
                <a:latin typeface="Calibri"/>
                <a:ea typeface="Calibri"/>
                <a:cs typeface="Calibri"/>
                <a:sym typeface="Calibri"/>
              </a:rPr>
              <a:t>? Ice</a:t>
            </a:r>
            <a:r>
              <a:rPr lang="en-US" sz="1200" baseline="0" dirty="0" smtClean="0">
                <a:solidFill>
                  <a:schemeClr val="dk1"/>
                </a:solidFill>
                <a:latin typeface="Calibri"/>
                <a:ea typeface="Calibri"/>
                <a:cs typeface="Calibri"/>
                <a:sym typeface="Calibri"/>
              </a:rPr>
              <a:t> accretion and monitoring, early warnings for all, impact based forecasts, radio signals, </a:t>
            </a:r>
            <a:r>
              <a:rPr lang="en-US" sz="1200" dirty="0" smtClean="0">
                <a:solidFill>
                  <a:schemeClr val="dk1"/>
                </a:solidFill>
                <a:latin typeface="Calibri"/>
                <a:ea typeface="Calibri"/>
                <a:cs typeface="Calibri"/>
                <a:sym typeface="Calibri"/>
              </a:rPr>
              <a:t>future development</a:t>
            </a:r>
            <a:r>
              <a:rPr lang="en-US" sz="1200" baseline="0" dirty="0" smtClean="0">
                <a:solidFill>
                  <a:schemeClr val="dk1"/>
                </a:solidFill>
                <a:latin typeface="Calibri"/>
                <a:ea typeface="Calibri"/>
                <a:cs typeface="Calibri"/>
                <a:sym typeface="Calibri"/>
              </a:rPr>
              <a:t> of the </a:t>
            </a:r>
            <a:r>
              <a:rPr lang="en-US" sz="1200" dirty="0" smtClean="0">
                <a:solidFill>
                  <a:schemeClr val="dk1"/>
                </a:solidFill>
                <a:latin typeface="Calibri"/>
                <a:ea typeface="Calibri"/>
                <a:cs typeface="Calibri"/>
                <a:sym typeface="Calibri"/>
              </a:rPr>
              <a:t>electronic charting</a:t>
            </a:r>
            <a:r>
              <a:rPr lang="en-US" sz="1200" baseline="0" dirty="0" smtClean="0">
                <a:solidFill>
                  <a:schemeClr val="dk1"/>
                </a:solidFill>
                <a:latin typeface="Calibri"/>
                <a:ea typeface="Calibri"/>
                <a:cs typeface="Calibri"/>
                <a:sym typeface="Calibri"/>
              </a:rPr>
              <a:t> displays series S-411 (S-412, S-413, S-414).</a:t>
            </a:r>
            <a:endParaRPr sz="1200" dirty="0" smtClean="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US" sz="1200" dirty="0" smtClean="0">
                <a:solidFill>
                  <a:schemeClr val="dk1"/>
                </a:solidFill>
                <a:latin typeface="Calibri"/>
                <a:ea typeface="Calibri"/>
                <a:cs typeface="Calibri"/>
                <a:sym typeface="Calibri"/>
              </a:rPr>
              <a:t>Anything else you wish to provide. Feel free to provide examples of new products and services? What about any research to ops projects that will support ice operations? Etc. </a:t>
            </a:r>
            <a:r>
              <a:rPr lang="en-US" sz="1200" baseline="0" dirty="0" smtClean="0">
                <a:solidFill>
                  <a:schemeClr val="dk1"/>
                </a:solidFill>
                <a:latin typeface="Calibri"/>
                <a:ea typeface="Calibri"/>
                <a:cs typeface="Calibri"/>
                <a:sym typeface="Calibri"/>
              </a:rPr>
              <a:t>professional competencies framework and Antarctic science collaboration</a:t>
            </a:r>
            <a:endParaRPr sz="1200" dirty="0" smtClean="0">
              <a:solidFill>
                <a:schemeClr val="dk1"/>
              </a:solidFill>
              <a:latin typeface="Calibri"/>
              <a:ea typeface="Calibri"/>
              <a:cs typeface="Calibri"/>
              <a:sym typeface="Calibri"/>
            </a:endParaRPr>
          </a:p>
          <a:p>
            <a:pPr marL="0" lvl="0" indent="0" algn="l" rtl="0">
              <a:lnSpc>
                <a:spcPct val="90000"/>
              </a:lnSpc>
              <a:spcBef>
                <a:spcPts val="0"/>
              </a:spcBef>
              <a:spcAft>
                <a:spcPts val="0"/>
              </a:spcAft>
              <a:buSzPts val="1100"/>
              <a:buNone/>
            </a:pPr>
            <a:endParaRPr sz="1200" dirty="0">
              <a:solidFill>
                <a:schemeClr val="dk1"/>
              </a:solidFill>
              <a:latin typeface="Calibri"/>
              <a:ea typeface="Calibri"/>
              <a:cs typeface="Calibri"/>
              <a:sym typeface="Calibri"/>
            </a:endParaRPr>
          </a:p>
          <a:p>
            <a:pPr marL="457200" lvl="0" indent="0" algn="l" rtl="0">
              <a:lnSpc>
                <a:spcPct val="90000"/>
              </a:lnSpc>
              <a:spcBef>
                <a:spcPts val="0"/>
              </a:spcBef>
              <a:spcAft>
                <a:spcPts val="0"/>
              </a:spcAft>
              <a:buNone/>
            </a:pPr>
            <a:endParaRPr sz="100" dirty="0"/>
          </a:p>
        </p:txBody>
      </p:sp>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262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DE9018A1-8F52-48CC-AB41-C599F3D1FE71}" type="datetimeFigureOut">
              <a:rPr lang="es-CL" smtClean="0"/>
              <a:t>25-11-2025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361972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E9018A1-8F52-48CC-AB41-C599F3D1FE71}" type="datetimeFigureOut">
              <a:rPr lang="es-CL" smtClean="0"/>
              <a:t>25-11-2025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55903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E9018A1-8F52-48CC-AB41-C599F3D1FE71}" type="datetimeFigureOut">
              <a:rPr lang="es-CL" smtClean="0"/>
              <a:t>25-11-2025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1368888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14663346-84C9-49ED-A89D-7B534B49E215}" type="datetimeFigureOut">
              <a:rPr lang="es-ES" smtClean="0"/>
              <a:t>25/11/2025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52864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14663346-84C9-49ED-A89D-7B534B49E215}" type="datetimeFigureOut">
              <a:rPr lang="es-ES" smtClean="0"/>
              <a:t>25/11/2025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4222689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14663346-84C9-49ED-A89D-7B534B49E215}" type="datetimeFigureOut">
              <a:rPr lang="es-ES" smtClean="0"/>
              <a:t>25/11/2025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3927908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14663346-84C9-49ED-A89D-7B534B49E215}" type="datetimeFigureOut">
              <a:rPr lang="es-ES" smtClean="0"/>
              <a:t>25/11/2025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3219191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14663346-84C9-49ED-A89D-7B534B49E215}" type="datetimeFigureOut">
              <a:rPr lang="es-ES" smtClean="0"/>
              <a:t>25/11/2025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164134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14663346-84C9-49ED-A89D-7B534B49E215}" type="datetimeFigureOut">
              <a:rPr lang="es-ES" smtClean="0"/>
              <a:t>25/11/2025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232626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663346-84C9-49ED-A89D-7B534B49E215}" type="datetimeFigureOut">
              <a:rPr lang="es-ES" smtClean="0"/>
              <a:t>25/11/2025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910203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4663346-84C9-49ED-A89D-7B534B49E215}" type="datetimeFigureOut">
              <a:rPr lang="es-ES" smtClean="0"/>
              <a:t>25/11/2025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50878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E9018A1-8F52-48CC-AB41-C599F3D1FE71}" type="datetimeFigureOut">
              <a:rPr lang="es-CL" smtClean="0"/>
              <a:t>25-11-2025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270957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4663346-84C9-49ED-A89D-7B534B49E215}" type="datetimeFigureOut">
              <a:rPr lang="es-ES" smtClean="0"/>
              <a:t>25/11/2025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2922390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14663346-84C9-49ED-A89D-7B534B49E215}" type="datetimeFigureOut">
              <a:rPr lang="es-ES" smtClean="0"/>
              <a:t>25/11/2025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989608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14663346-84C9-49ED-A89D-7B534B49E215}" type="datetimeFigureOut">
              <a:rPr lang="es-ES" smtClean="0"/>
              <a:t>25/11/2025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C8A082-9B9F-44E6-8B8F-8D207E35DC41}" type="slidenum">
              <a:rPr lang="es-ES" smtClean="0"/>
              <a:t>‹Nº›</a:t>
            </a:fld>
            <a:endParaRPr lang="es-ES"/>
          </a:p>
        </p:txBody>
      </p:sp>
    </p:spTree>
    <p:extLst>
      <p:ext uri="{BB962C8B-B14F-4D97-AF65-F5344CB8AC3E}">
        <p14:creationId xmlns:p14="http://schemas.microsoft.com/office/powerpoint/2010/main" val="235331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E9018A1-8F52-48CC-AB41-C599F3D1FE71}" type="datetimeFigureOut">
              <a:rPr lang="es-CL" smtClean="0"/>
              <a:t>25-11-2025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272222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DE9018A1-8F52-48CC-AB41-C599F3D1FE71}" type="datetimeFigureOut">
              <a:rPr lang="es-CL" smtClean="0"/>
              <a:t>25-11-2025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3238489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DE9018A1-8F52-48CC-AB41-C599F3D1FE71}" type="datetimeFigureOut">
              <a:rPr lang="es-CL" smtClean="0"/>
              <a:t>25-11-2025</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42948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DE9018A1-8F52-48CC-AB41-C599F3D1FE71}" type="datetimeFigureOut">
              <a:rPr lang="es-CL" smtClean="0"/>
              <a:t>25-11-2025</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309376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9018A1-8F52-48CC-AB41-C599F3D1FE71}" type="datetimeFigureOut">
              <a:rPr lang="es-CL" smtClean="0"/>
              <a:t>25-11-2025</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108472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E9018A1-8F52-48CC-AB41-C599F3D1FE71}" type="datetimeFigureOut">
              <a:rPr lang="es-CL" smtClean="0"/>
              <a:t>25-11-2025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329148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E9018A1-8F52-48CC-AB41-C599F3D1FE71}" type="datetimeFigureOut">
              <a:rPr lang="es-CL" smtClean="0"/>
              <a:t>25-11-2025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1CEE465C-24AA-4A2E-AC26-A5BFAA51C682}" type="slidenum">
              <a:rPr lang="es-CL" smtClean="0"/>
              <a:t>‹Nº›</a:t>
            </a:fld>
            <a:endParaRPr lang="es-CL"/>
          </a:p>
        </p:txBody>
      </p:sp>
    </p:spTree>
    <p:extLst>
      <p:ext uri="{BB962C8B-B14F-4D97-AF65-F5344CB8AC3E}">
        <p14:creationId xmlns:p14="http://schemas.microsoft.com/office/powerpoint/2010/main" val="137297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018A1-8F52-48CC-AB41-C599F3D1FE71}" type="datetimeFigureOut">
              <a:rPr lang="es-CL" smtClean="0"/>
              <a:t>25-11-2025</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E465C-24AA-4A2E-AC26-A5BFAA51C682}" type="slidenum">
              <a:rPr lang="es-CL" smtClean="0"/>
              <a:t>‹Nº›</a:t>
            </a:fld>
            <a:endParaRPr lang="es-CL"/>
          </a:p>
        </p:txBody>
      </p:sp>
    </p:spTree>
    <p:extLst>
      <p:ext uri="{BB962C8B-B14F-4D97-AF65-F5344CB8AC3E}">
        <p14:creationId xmlns:p14="http://schemas.microsoft.com/office/powerpoint/2010/main" val="1040325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663346-84C9-49ED-A89D-7B534B49E215}" type="datetimeFigureOut">
              <a:rPr lang="es-ES" smtClean="0"/>
              <a:t>25/11/2025</a:t>
            </a:fld>
            <a:endParaRPr lang="es-ES"/>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C8A082-9B9F-44E6-8B8F-8D207E35DC41}" type="slidenum">
              <a:rPr lang="es-ES" smtClean="0"/>
              <a:t>‹Nº›</a:t>
            </a:fld>
            <a:endParaRPr lang="es-ES"/>
          </a:p>
        </p:txBody>
      </p:sp>
    </p:spTree>
    <p:extLst>
      <p:ext uri="{BB962C8B-B14F-4D97-AF65-F5344CB8AC3E}">
        <p14:creationId xmlns:p14="http://schemas.microsoft.com/office/powerpoint/2010/main" val="427399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library.wmo.int/viewer/41497/?offset=1" TargetMode="External"/><Relationship Id="rId13" Type="http://schemas.openxmlformats.org/officeDocument/2006/relationships/hyperlink" Target="https://library.wmo.int/records/item/28046-guia-sobre-competencias" TargetMode="External"/><Relationship Id="rId18" Type="http://schemas.openxmlformats.org/officeDocument/2006/relationships/hyperlink" Target="http://web.directemar.cl/met/jturno/documentos/OMI_MSC_1_Circ_1293.pdf" TargetMode="External"/><Relationship Id="rId26" Type="http://schemas.openxmlformats.org/officeDocument/2006/relationships/hyperlink" Target="https://www.directemar.cl/directemar/site/docs/20211108/20211108085311/o41_001_publ.pdf" TargetMode="External"/><Relationship Id="rId3" Type="http://schemas.openxmlformats.org/officeDocument/2006/relationships/image" Target="../media/image18.png"/><Relationship Id="rId21" Type="http://schemas.openxmlformats.org/officeDocument/2006/relationships/image" Target="../media/image19.png"/><Relationship Id="rId7" Type="http://schemas.openxmlformats.org/officeDocument/2006/relationships/hyperlink" Target="https://library.wmo.int/viewer/32795/?offset=" TargetMode="External"/><Relationship Id="rId12" Type="http://schemas.openxmlformats.org/officeDocument/2006/relationships/hyperlink" Target="https://library.wmo.int/viewer/60078/?offset=" TargetMode="External"/><Relationship Id="rId17" Type="http://schemas.openxmlformats.org/officeDocument/2006/relationships/hyperlink" Target="http://web.directemar.cl/met/jturno/documentos/OMI_MSC_102223_OMM_es.pdf" TargetMode="External"/><Relationship Id="rId25"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hyperlink" Target="http://web.directemar.cl/met/jturno/documentos/SOLAS_capitulo_V_regla_5_edicion_2020_extracto.pdf" TargetMode="External"/><Relationship Id="rId20" Type="http://schemas.openxmlformats.org/officeDocument/2006/relationships/hyperlink" Target="http://web.directemar.cl/met/jturno/documentos/OMI_MEPC_8152_OMM_RSMC_MERSARes.pdf" TargetMode="External"/><Relationship Id="rId29" Type="http://schemas.openxmlformats.org/officeDocument/2006/relationships/hyperlink" Target="https://www.directemar.cl/directemar/site/docs/20181214/20181214161121/tm_009_ultima_revision_22_mayo_2025.pdf" TargetMode="External"/><Relationship Id="rId1" Type="http://schemas.openxmlformats.org/officeDocument/2006/relationships/slideLayout" Target="../slideLayouts/slideLayout2.xml"/><Relationship Id="rId6" Type="http://schemas.openxmlformats.org/officeDocument/2006/relationships/hyperlink" Target="https://library.wmo.int/records/item/32655-reglamento-tecnico-volumen-i-normas-meteorologicas-de-caracter-general-y-practicas-recomendadas?language_id=&amp;offset=7" TargetMode="External"/><Relationship Id="rId11" Type="http://schemas.openxmlformats.org/officeDocument/2006/relationships/hyperlink" Target="https://library.wmo.int/viewer/59793/?offset=1" TargetMode="External"/><Relationship Id="rId24" Type="http://schemas.openxmlformats.org/officeDocument/2006/relationships/image" Target="../media/image21.png"/><Relationship Id="rId5" Type="http://schemas.openxmlformats.org/officeDocument/2006/relationships/hyperlink" Target="https://library.wmo.int/viewer/55252/download?file=wmo_9-2012-D.pdf&amp;type=pdf&amp;navigator=1" TargetMode="External"/><Relationship Id="rId15" Type="http://schemas.openxmlformats.org/officeDocument/2006/relationships/hyperlink" Target="http://web.directemar.cl/met/jturno/documentos/CE_76_OMM_IFCF_DOC_31.pdf" TargetMode="External"/><Relationship Id="rId23" Type="http://schemas.openxmlformats.org/officeDocument/2006/relationships/image" Target="../media/image20.png"/><Relationship Id="rId28" Type="http://schemas.openxmlformats.org/officeDocument/2006/relationships/hyperlink" Target="https://www.directemar.cl/directemar/site/docs/20170126/20170126121246/tm_008__actualizada_20_may_2025.pdf" TargetMode="External"/><Relationship Id="rId10" Type="http://schemas.openxmlformats.org/officeDocument/2006/relationships/hyperlink" Target="https://library.wmo.int/viewer/29220/?offset=" TargetMode="External"/><Relationship Id="rId19" Type="http://schemas.openxmlformats.org/officeDocument/2006/relationships/hyperlink" Target="http://web.directemar.cl/met/jturno/documentos/OMI_MSC_1_Circ_1310.pdf" TargetMode="External"/><Relationship Id="rId31" Type="http://schemas.microsoft.com/office/2007/relationships/hdphoto" Target="../media/hdphoto5.wdp"/><Relationship Id="rId4" Type="http://schemas.openxmlformats.org/officeDocument/2006/relationships/hyperlink" Target="https://community.wmo.int/global-maritime-distress-and-safety-system-services-gmdss/metarea-15" TargetMode="External"/><Relationship Id="rId9" Type="http://schemas.openxmlformats.org/officeDocument/2006/relationships/hyperlink" Target="https://library.wmo.int/records/item/31442-sea-ice-information-and-services" TargetMode="External"/><Relationship Id="rId14" Type="http://schemas.openxmlformats.org/officeDocument/2006/relationships/hyperlink" Target="https://library.wmo.int/viewer/28371/?offset=#page=1&amp;viewer=picture&amp;o=bookmark&amp;n=0&amp;q=" TargetMode="External"/><Relationship Id="rId22" Type="http://schemas.microsoft.com/office/2007/relationships/hdphoto" Target="../media/hdphoto3.wdp"/><Relationship Id="rId27" Type="http://schemas.openxmlformats.org/officeDocument/2006/relationships/hyperlink" Target="https://www.directemar.cl/directemar/site/docs/20170126/20170126122439/tm_011_actualizado_octubre_2020_con_reglamento_de_1987_revisado_oct_2022.pdf" TargetMode="External"/><Relationship Id="rId30"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4805" r="1793" b="11014"/>
          <a:stretch/>
        </p:blipFill>
        <p:spPr>
          <a:xfrm>
            <a:off x="0" y="0"/>
            <a:ext cx="12192000" cy="6858000"/>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928" y="2198881"/>
            <a:ext cx="1988308" cy="2075011"/>
          </a:xfrm>
          <a:prstGeom prst="rect">
            <a:avLst/>
          </a:prstGeom>
        </p:spPr>
      </p:pic>
      <p:pic>
        <p:nvPicPr>
          <p:cNvPr id="7" name="Imagen 6"/>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321" r="-8733" b="-2365"/>
          <a:stretch/>
        </p:blipFill>
        <p:spPr>
          <a:xfrm>
            <a:off x="10658185" y="2198881"/>
            <a:ext cx="1607706" cy="2087745"/>
          </a:xfrm>
          <a:prstGeom prst="ellipse">
            <a:avLst/>
          </a:prstGeom>
          <a:ln>
            <a:noFill/>
          </a:ln>
          <a:effectLst>
            <a:softEdge rad="112500"/>
          </a:effectLst>
        </p:spPr>
      </p:pic>
      <p:sp>
        <p:nvSpPr>
          <p:cNvPr id="8" name="Rectángulo 7"/>
          <p:cNvSpPr/>
          <p:nvPr/>
        </p:nvSpPr>
        <p:spPr>
          <a:xfrm>
            <a:off x="2001481" y="3105834"/>
            <a:ext cx="2813334" cy="646331"/>
          </a:xfrm>
          <a:prstGeom prst="rect">
            <a:avLst/>
          </a:prstGeom>
        </p:spPr>
        <p:txBody>
          <a:bodyPr wrap="none">
            <a:spAutoFit/>
          </a:bodyPr>
          <a:lstStyle/>
          <a:p>
            <a:r>
              <a:rPr lang="es-MX" b="1" dirty="0" smtClean="0">
                <a:solidFill>
                  <a:schemeClr val="bg1"/>
                </a:solidFill>
              </a:rPr>
              <a:t>x</a:t>
            </a:r>
            <a:r>
              <a:rPr lang="en" b="1" dirty="0" smtClean="0">
                <a:solidFill>
                  <a:schemeClr val="bg1"/>
                </a:solidFill>
              </a:rPr>
              <a:t>-Cdr. Alejandro de la Maza</a:t>
            </a:r>
          </a:p>
          <a:p>
            <a:r>
              <a:rPr lang="en" b="1" dirty="0" smtClean="0">
                <a:solidFill>
                  <a:schemeClr val="bg1"/>
                </a:solidFill>
              </a:rPr>
              <a:t>Chile Navy Weather Service</a:t>
            </a:r>
            <a:endParaRPr lang="en" b="1" dirty="0">
              <a:solidFill>
                <a:schemeClr val="bg1"/>
              </a:solidFill>
            </a:endParaRPr>
          </a:p>
        </p:txBody>
      </p:sp>
      <p:sp>
        <p:nvSpPr>
          <p:cNvPr id="9" name="Rectángulo 8"/>
          <p:cNvSpPr/>
          <p:nvPr/>
        </p:nvSpPr>
        <p:spPr>
          <a:xfrm>
            <a:off x="7941758" y="2913220"/>
            <a:ext cx="2858125" cy="646331"/>
          </a:xfrm>
          <a:prstGeom prst="rect">
            <a:avLst/>
          </a:prstGeom>
        </p:spPr>
        <p:txBody>
          <a:bodyPr wrap="square">
            <a:spAutoFit/>
          </a:bodyPr>
          <a:lstStyle/>
          <a:p>
            <a:r>
              <a:rPr lang="es-MX" b="1" dirty="0" err="1">
                <a:solidFill>
                  <a:schemeClr val="bg1"/>
                </a:solidFill>
              </a:rPr>
              <a:t>Lt</a:t>
            </a:r>
            <a:r>
              <a:rPr lang="en" b="1" dirty="0">
                <a:solidFill>
                  <a:schemeClr val="bg1"/>
                </a:solidFill>
              </a:rPr>
              <a:t>.Cdr. Fernanda de la Maza</a:t>
            </a:r>
          </a:p>
          <a:p>
            <a:r>
              <a:rPr lang="en" b="1" dirty="0">
                <a:solidFill>
                  <a:schemeClr val="bg1"/>
                </a:solidFill>
              </a:rPr>
              <a:t>Head of Coast Guard School</a:t>
            </a:r>
          </a:p>
        </p:txBody>
      </p:sp>
    </p:spTree>
    <p:extLst>
      <p:ext uri="{BB962C8B-B14F-4D97-AF65-F5344CB8AC3E}">
        <p14:creationId xmlns:p14="http://schemas.microsoft.com/office/powerpoint/2010/main" val="884203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24" name="Google Shape;124;p2"/>
          <p:cNvSpPr txBox="1"/>
          <p:nvPr/>
        </p:nvSpPr>
        <p:spPr>
          <a:xfrm>
            <a:off x="-75" y="0"/>
            <a:ext cx="12192075" cy="6858000"/>
          </a:xfrm>
          <a:prstGeom prst="rect">
            <a:avLst/>
          </a:prstGeom>
          <a:gradFill>
            <a:gsLst>
              <a:gs pos="0">
                <a:srgbClr val="C6DAEB">
                  <a:alpha val="67450"/>
                </a:srgbClr>
              </a:gs>
              <a:gs pos="32000">
                <a:srgbClr val="9FC0DE">
                  <a:alpha val="67450"/>
                </a:srgbClr>
              </a:gs>
              <a:gs pos="100000">
                <a:srgbClr val="FFFFFF">
                  <a:alpha val="67450"/>
                </a:srgbClr>
              </a:gs>
            </a:gsLst>
            <a:lin ang="5400012" scaled="0"/>
          </a:gra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400" b="1" i="0" u="none" strike="noStrike" cap="none">
              <a:solidFill>
                <a:srgbClr val="002060"/>
              </a:solidFill>
              <a:latin typeface="Spectral"/>
              <a:ea typeface="Spectral"/>
              <a:cs typeface="Spectral"/>
              <a:sym typeface="Spectral"/>
            </a:endParaRPr>
          </a:p>
        </p:txBody>
      </p:sp>
      <p:sp>
        <p:nvSpPr>
          <p:cNvPr id="125" name="Google Shape;125;p2"/>
          <p:cNvSpPr txBox="1">
            <a:spLocks noGrp="1"/>
          </p:cNvSpPr>
          <p:nvPr>
            <p:ph type="title"/>
          </p:nvPr>
        </p:nvSpPr>
        <p:spPr>
          <a:xfrm>
            <a:off x="-2426938" y="-287686"/>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u="sng" dirty="0"/>
              <a:t>Strategic </a:t>
            </a:r>
            <a:r>
              <a:rPr lang="en-US" b="1" u="sng" dirty="0" err="1" smtClean="0"/>
              <a:t>Guidances</a:t>
            </a:r>
            <a:r>
              <a:rPr lang="en-US" b="1" u="sng" dirty="0" smtClean="0"/>
              <a:t>:</a:t>
            </a:r>
            <a:endParaRPr b="1" u="sng" dirty="0"/>
          </a:p>
        </p:txBody>
      </p:sp>
      <p:sp>
        <p:nvSpPr>
          <p:cNvPr id="2" name="Rectangle 1"/>
          <p:cNvSpPr>
            <a:spLocks noChangeArrowheads="1"/>
          </p:cNvSpPr>
          <p:nvPr/>
        </p:nvSpPr>
        <p:spPr bwMode="auto">
          <a:xfrm>
            <a:off x="41564" y="639721"/>
            <a:ext cx="10476138"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4"/>
              </a:rPr>
              <a:t>009</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Information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for</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Shipping</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(2019)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hlinkClick r:id="rId5"/>
              </a:rPr>
              <a:t>vol.D</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6"/>
              </a:rPr>
              <a:t>049</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Technical</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Regulations</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(2019) </a:t>
            </a:r>
            <a:r>
              <a:rPr lang="es-ES" altLang="es-CL" sz="2000" b="1" dirty="0">
                <a:solidFill>
                  <a:srgbClr val="FF0000"/>
                </a:solidFill>
                <a:latin typeface="+mn-lt"/>
                <a:cs typeface="Times New Roman" panose="02020603050405020304" pitchFamily="18" charset="0"/>
              </a:rPr>
              <a:t>P</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rofessional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Competencies</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7"/>
              </a:rPr>
              <a:t>471</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Guide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to Marine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Meteorological</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Services</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(2018)</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8"/>
              </a:rPr>
              <a:t>558</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Manual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s-ES" altLang="es-CL" sz="2000" b="1" dirty="0">
                <a:solidFill>
                  <a:srgbClr val="000000"/>
                </a:solidFill>
                <a:latin typeface="+mn-lt"/>
                <a:cs typeface="Times New Roman" panose="02020603050405020304" pitchFamily="18" charset="0"/>
              </a:rPr>
              <a:t>Marine </a:t>
            </a:r>
            <a:r>
              <a:rPr lang="es-ES" altLang="es-CL" sz="2000" b="1" dirty="0" err="1">
                <a:solidFill>
                  <a:srgbClr val="000000"/>
                </a:solidFill>
                <a:latin typeface="+mn-lt"/>
                <a:cs typeface="Times New Roman" panose="02020603050405020304" pitchFamily="18" charset="0"/>
              </a:rPr>
              <a:t>Meteorological</a:t>
            </a:r>
            <a:r>
              <a:rPr lang="es-ES" altLang="es-CL" sz="2000" b="1" dirty="0">
                <a:solidFill>
                  <a:srgbClr val="000000"/>
                </a:solidFill>
                <a:latin typeface="+mn-lt"/>
                <a:cs typeface="Times New Roman" panose="02020603050405020304" pitchFamily="18" charset="0"/>
              </a:rPr>
              <a:t> </a:t>
            </a:r>
            <a:r>
              <a:rPr lang="es-ES" altLang="es-CL" sz="2000" b="1" dirty="0" err="1">
                <a:solidFill>
                  <a:srgbClr val="000000"/>
                </a:solidFill>
                <a:latin typeface="+mn-lt"/>
                <a:cs typeface="Times New Roman" panose="02020603050405020304" pitchFamily="18" charset="0"/>
              </a:rPr>
              <a:t>Services</a:t>
            </a:r>
            <a:r>
              <a:rPr lang="es-ES" altLang="es-CL" sz="2000" b="1" dirty="0">
                <a:solidFill>
                  <a:srgbClr val="000000"/>
                </a:solidFill>
                <a:latin typeface="+mn-lt"/>
                <a:cs typeface="Times New Roman" panose="02020603050405020304" pitchFamily="18" charset="0"/>
              </a:rPr>
              <a:t>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(2018)</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9"/>
              </a:rPr>
              <a:t>574</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s-CL" sz="2000" b="1" dirty="0" smtClean="0">
                <a:latin typeface="+mn-lt"/>
              </a:rPr>
              <a:t>Sea-ice </a:t>
            </a:r>
            <a:r>
              <a:rPr lang="es-CL" sz="2000" b="1" dirty="0" err="1">
                <a:latin typeface="+mn-lt"/>
              </a:rPr>
              <a:t>Information</a:t>
            </a:r>
            <a:r>
              <a:rPr lang="es-CL" sz="2000" b="1" dirty="0">
                <a:latin typeface="+mn-lt"/>
              </a:rPr>
              <a:t> and </a:t>
            </a:r>
            <a:r>
              <a:rPr lang="es-CL" sz="2000" b="1" dirty="0" err="1" smtClean="0">
                <a:latin typeface="+mn-lt"/>
              </a:rPr>
              <a:t>Services</a:t>
            </a:r>
            <a:r>
              <a:rPr lang="es-CL" sz="2000" b="1" dirty="0" smtClean="0">
                <a:latin typeface="+mn-lt"/>
              </a:rPr>
              <a:t>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(2024)</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0"/>
              </a:rPr>
              <a:t>834</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n-US" sz="2000" b="1" dirty="0" smtClean="0">
                <a:latin typeface="+mn-lt"/>
              </a:rPr>
              <a:t>Guide </a:t>
            </a:r>
            <a:r>
              <a:rPr lang="en-US" sz="2000" b="1" dirty="0">
                <a:latin typeface="+mn-lt"/>
              </a:rPr>
              <a:t>to Public Weather Services </a:t>
            </a:r>
            <a:r>
              <a:rPr lang="en-US" sz="2000" b="1" dirty="0" smtClean="0">
                <a:latin typeface="+mn-lt"/>
              </a:rPr>
              <a:t>Practices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(2000)</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1"/>
              </a:rPr>
              <a:t>1129</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n-US" sz="2000" b="1" dirty="0" smtClean="0">
                <a:latin typeface="+mn-lt"/>
              </a:rPr>
              <a:t>Strategy </a:t>
            </a:r>
            <a:r>
              <a:rPr lang="en-US" sz="2000" b="1" dirty="0">
                <a:latin typeface="+mn-lt"/>
              </a:rPr>
              <a:t>for service delivery and its implementation </a:t>
            </a:r>
            <a:r>
              <a:rPr lang="en-US" sz="2000" b="1" dirty="0" smtClean="0">
                <a:latin typeface="+mn-lt"/>
              </a:rPr>
              <a:t>plan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(2014)</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2"/>
              </a:rPr>
              <a:t>1150</a:t>
            </a:r>
            <a:r>
              <a:rPr lang="en-US" sz="2000" b="1" dirty="0">
                <a:latin typeface="+mn-lt"/>
              </a:rPr>
              <a:t> Guidelines on Multi-hazard Impact-based Forecast and Warning </a:t>
            </a:r>
            <a:r>
              <a:rPr lang="en-US" sz="2000" b="1" dirty="0" smtClean="0">
                <a:latin typeface="+mn-lt"/>
              </a:rPr>
              <a:t>Services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(2015, 2018, 2021)</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3"/>
              </a:rPr>
              <a:t>1205</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s-CL" sz="2000" b="1" dirty="0" err="1" smtClean="0">
                <a:latin typeface="+mn-lt"/>
              </a:rPr>
              <a:t>Guide</a:t>
            </a:r>
            <a:r>
              <a:rPr lang="es-CL" sz="2000" b="1" dirty="0" smtClean="0">
                <a:latin typeface="+mn-lt"/>
              </a:rPr>
              <a:t> </a:t>
            </a:r>
            <a:r>
              <a:rPr lang="es-CL" sz="2000" b="1" dirty="0">
                <a:latin typeface="+mn-lt"/>
              </a:rPr>
              <a:t>to </a:t>
            </a:r>
            <a:r>
              <a:rPr lang="es-CL" sz="2000" b="1" dirty="0" err="1" smtClean="0">
                <a:latin typeface="+mn-lt"/>
              </a:rPr>
              <a:t>Meteorology</a:t>
            </a:r>
            <a:r>
              <a:rPr lang="es-CL" sz="2000" b="1" dirty="0" smtClean="0">
                <a:latin typeface="+mn-lt"/>
              </a:rPr>
              <a:t> General </a:t>
            </a:r>
            <a:r>
              <a:rPr lang="es-CL" sz="2000" b="1" dirty="0" err="1" smtClean="0">
                <a:latin typeface="+mn-lt"/>
              </a:rPr>
              <a:t>Competencies</a:t>
            </a:r>
            <a:r>
              <a:rPr lang="es-CL" sz="2000" b="1" dirty="0" smtClean="0">
                <a:latin typeface="+mn-lt"/>
              </a:rPr>
              <a:t> </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(2018)</a:t>
            </a:r>
            <a:endParaRPr kumimoji="0" lang="es-ES" altLang="es-CL" sz="2000" b="1" i="0" u="none" strike="noStrike" cap="none" normalizeH="0" baseline="0" dirty="0" smtClean="0">
              <a:ln>
                <a:noFill/>
              </a:ln>
              <a:solidFill>
                <a:schemeClr val="tx1"/>
              </a:solidFill>
              <a:effectLst/>
              <a:latin typeface="+mn-lt"/>
            </a:endParaRPr>
          </a:p>
          <a:p>
            <a:pPr lvl="0">
              <a:buClrTx/>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4"/>
              </a:rPr>
              <a:t>1293</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n-US" sz="2000" b="1" dirty="0" smtClean="0">
                <a:latin typeface="+mn-lt"/>
              </a:rPr>
              <a:t>Guidelines </a:t>
            </a:r>
            <a:r>
              <a:rPr lang="en-US" sz="2000" b="1" dirty="0">
                <a:latin typeface="+mn-lt"/>
              </a:rPr>
              <a:t>on Implementation of a Coastal </a:t>
            </a:r>
            <a:r>
              <a:rPr lang="en-US" sz="2000" b="1" dirty="0" smtClean="0">
                <a:latin typeface="+mn-lt"/>
              </a:rPr>
              <a:t>Forecasting &amp; Early </a:t>
            </a:r>
            <a:r>
              <a:rPr lang="en-US" sz="2000" b="1" dirty="0">
                <a:latin typeface="+mn-lt"/>
              </a:rPr>
              <a:t>Warning </a:t>
            </a:r>
            <a:r>
              <a:rPr lang="en-US" sz="2000" b="1" dirty="0" smtClean="0">
                <a:latin typeface="+mn-lt"/>
              </a:rPr>
              <a:t>Systems</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(2022)</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5"/>
              </a:rPr>
              <a:t>CE 76</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Competencies</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Framework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on</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Ice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Analysts</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and </a:t>
            </a:r>
            <a:r>
              <a:rPr kumimoji="0" lang="es-ES" altLang="es-CL" sz="2000" b="1" i="0" u="none" strike="noStrike" cap="none" normalizeH="0" baseline="0" dirty="0" err="1" smtClean="0">
                <a:ln>
                  <a:noFill/>
                </a:ln>
                <a:solidFill>
                  <a:srgbClr val="FF0000"/>
                </a:solidFill>
                <a:effectLst/>
                <a:latin typeface="+mn-lt"/>
                <a:cs typeface="Times New Roman" panose="02020603050405020304" pitchFamily="18" charset="0"/>
              </a:rPr>
              <a:t>Forecasters</a:t>
            </a:r>
            <a:r>
              <a:rPr kumimoji="0" lang="es-ES" altLang="es-CL" sz="2000" b="1" i="0" u="none" strike="noStrike" cap="none" normalizeH="0" baseline="0" dirty="0" smtClean="0">
                <a:ln>
                  <a:noFill/>
                </a:ln>
                <a:solidFill>
                  <a:srgbClr val="FF0000"/>
                </a:solidFill>
                <a:effectLst/>
                <a:latin typeface="+mn-lt"/>
                <a:cs typeface="Times New Roman" panose="02020603050405020304" pitchFamily="18" charset="0"/>
              </a:rPr>
              <a:t> (2023) </a:t>
            </a:r>
            <a:endParaRPr kumimoji="0" lang="es-ES" altLang="es-CL" sz="1000" b="1" i="0" u="none" strike="noStrike" cap="none" normalizeH="0" baseline="0" dirty="0" smtClean="0">
              <a:ln>
                <a:noFill/>
              </a:ln>
              <a:solidFill>
                <a:srgbClr val="FF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1000" b="1" i="0" u="none" strike="noStrike" cap="none" normalizeH="0" baseline="0" dirty="0" smtClean="0">
                <a:ln>
                  <a:noFill/>
                </a:ln>
                <a:solidFill>
                  <a:srgbClr val="000000"/>
                </a:solidFill>
                <a:effectLst/>
                <a:latin typeface="+mn-lt"/>
                <a:cs typeface="Times New Roman" panose="02020603050405020304" pitchFamily="18" charset="0"/>
              </a:rPr>
              <a:t>   </a:t>
            </a:r>
            <a:endParaRPr kumimoji="0" lang="es-ES" altLang="es-CL" sz="1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6"/>
              </a:rPr>
              <a:t>SOLAS</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Chapter</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V: “Safety of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Navegation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Rule 5: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Weather</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Warning</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Services</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lang="es-ES" altLang="es-CL" sz="2000" b="1" dirty="0" err="1">
                <a:solidFill>
                  <a:srgbClr val="000000"/>
                </a:solidFill>
                <a:latin typeface="+mn-lt"/>
                <a:cs typeface="Times New Roman" panose="02020603050405020304" pitchFamily="18" charset="0"/>
              </a:rPr>
              <a:t>e</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dition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2020)</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7"/>
              </a:rPr>
              <a:t>MSC 102/22/3</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Maritime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Security</a:t>
            </a:r>
            <a:r>
              <a:rPr kumimoji="0" lang="es-ES" altLang="es-CL" sz="2000" b="1" i="0" u="none" strike="noStrike" cap="none" normalizeH="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dirty="0" err="1" smtClean="0">
                <a:ln>
                  <a:noFill/>
                </a:ln>
                <a:solidFill>
                  <a:srgbClr val="000000"/>
                </a:solidFill>
                <a:effectLst/>
                <a:latin typeface="+mn-lt"/>
                <a:cs typeface="Times New Roman" panose="02020603050405020304" pitchFamily="18" charset="0"/>
              </a:rPr>
              <a:t>Committe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Audit</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Scheme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(2022)</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8"/>
              </a:rPr>
              <a:t>MSC 1293</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Participation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on</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the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VOS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scheme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(2018)</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19"/>
              </a:rPr>
              <a:t>MSC 1310</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Joint</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IMO+IHO+WMO </a:t>
            </a:r>
            <a:r>
              <a:rPr lang="es-ES" altLang="es-CL" sz="2000" b="1" dirty="0" err="1" smtClean="0">
                <a:solidFill>
                  <a:srgbClr val="000000"/>
                </a:solidFill>
                <a:latin typeface="+mn-lt"/>
                <a:cs typeface="Times New Roman" panose="02020603050405020304" pitchFamily="18" charset="0"/>
              </a:rPr>
              <a:t>related</a:t>
            </a:r>
            <a:r>
              <a:rPr lang="es-ES" altLang="es-CL" sz="2000" b="1" dirty="0" smtClean="0">
                <a:solidFill>
                  <a:srgbClr val="000000"/>
                </a:solidFill>
                <a:latin typeface="+mn-lt"/>
                <a:cs typeface="Times New Roman" panose="02020603050405020304" pitchFamily="18" charset="0"/>
              </a:rPr>
              <a:t> to MSI</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(2014)</a:t>
            </a:r>
            <a:endParaRPr kumimoji="0" lang="es-ES" altLang="es-CL" sz="20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hlinkClick r:id="rId20"/>
              </a:rPr>
              <a:t>MEPC 8/15/2</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Maritime</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Environmental</a:t>
            </a:r>
            <a:r>
              <a:rPr kumimoji="0" lang="es-ES" altLang="es-CL" sz="2000" b="1" i="0" u="none" strike="noStrike" cap="none" normalizeH="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dirty="0" err="1" smtClean="0">
                <a:ln>
                  <a:noFill/>
                </a:ln>
                <a:solidFill>
                  <a:srgbClr val="000000"/>
                </a:solidFill>
                <a:effectLst/>
                <a:latin typeface="+mn-lt"/>
                <a:cs typeface="Times New Roman" panose="02020603050405020304" pitchFamily="18" charset="0"/>
              </a:rPr>
              <a:t>Protection</a:t>
            </a:r>
            <a:r>
              <a:rPr kumimoji="0" lang="es-ES" altLang="es-CL" sz="2000" b="1" i="0" u="none" strike="noStrike" cap="none" normalizeH="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dirty="0" err="1" smtClean="0">
                <a:ln>
                  <a:noFill/>
                </a:ln>
                <a:solidFill>
                  <a:srgbClr val="000000"/>
                </a:solidFill>
                <a:effectLst/>
                <a:latin typeface="+mn-lt"/>
                <a:cs typeface="Times New Roman" panose="02020603050405020304" pitchFamily="18" charset="0"/>
              </a:rPr>
              <a:t>Committee</a:t>
            </a:r>
            <a:r>
              <a:rPr kumimoji="0" lang="es-ES" altLang="es-CL" sz="2000" b="1" i="0" u="none" strike="noStrike" cap="none" normalizeH="0" dirty="0" smtClean="0">
                <a:ln>
                  <a:noFill/>
                </a:ln>
                <a:solidFill>
                  <a:srgbClr val="000000"/>
                </a:solidFill>
                <a:effectLst/>
                <a:latin typeface="+mn-lt"/>
                <a:cs typeface="Times New Roman" panose="02020603050405020304" pitchFamily="18" charset="0"/>
              </a:rPr>
              <a:t>,</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a:t>
            </a:r>
            <a:r>
              <a:rPr kumimoji="0" lang="es-ES" altLang="es-CL" sz="2000" b="1" i="0" u="none" strike="noStrike" cap="none" normalizeH="0" baseline="0" dirty="0" err="1" smtClean="0">
                <a:ln>
                  <a:noFill/>
                </a:ln>
                <a:solidFill>
                  <a:srgbClr val="000000"/>
                </a:solidFill>
                <a:effectLst/>
                <a:latin typeface="+mn-lt"/>
                <a:cs typeface="Times New Roman" panose="02020603050405020304" pitchFamily="18" charset="0"/>
              </a:rPr>
              <a:t>about</a:t>
            </a:r>
            <a:r>
              <a:rPr kumimoji="0" lang="es-ES" altLang="es-CL" sz="2000" b="1" i="0" u="none" strike="noStrike" cap="none" normalizeH="0" baseline="0" dirty="0" smtClean="0">
                <a:ln>
                  <a:noFill/>
                </a:ln>
                <a:solidFill>
                  <a:srgbClr val="000000"/>
                </a:solidFill>
                <a:effectLst/>
                <a:latin typeface="+mn-lt"/>
                <a:cs typeface="Times New Roman" panose="02020603050405020304" pitchFamily="18" charset="0"/>
              </a:rPr>
              <a:t> RSMC.MER (2023)</a:t>
            </a:r>
            <a:endParaRPr kumimoji="0" lang="es-ES" altLang="es-CL" sz="2000" b="1" i="0" u="none" strike="noStrike" cap="none" normalizeH="0" baseline="0" dirty="0" smtClean="0">
              <a:ln>
                <a:noFill/>
              </a:ln>
              <a:solidFill>
                <a:schemeClr val="tx1"/>
              </a:solidFill>
              <a:effectLst/>
              <a:latin typeface="+mn-lt"/>
            </a:endParaRPr>
          </a:p>
        </p:txBody>
      </p:sp>
      <p:pic>
        <p:nvPicPr>
          <p:cNvPr id="13" name="Imagen 12"/>
          <p:cNvPicPr>
            <a:picLocks noChangeAspect="1"/>
          </p:cNvPicPr>
          <p:nvPr/>
        </p:nvPicPr>
        <p:blipFill rotWithShape="1">
          <a:blip r:embed="rId21" cstate="screen">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rcRect t="30026" b="28477"/>
          <a:stretch/>
        </p:blipFill>
        <p:spPr>
          <a:xfrm>
            <a:off x="8338683" y="4510493"/>
            <a:ext cx="3804272" cy="990679"/>
          </a:xfrm>
          <a:prstGeom prst="rect">
            <a:avLst/>
          </a:prstGeom>
        </p:spPr>
      </p:pic>
      <p:pic>
        <p:nvPicPr>
          <p:cNvPr id="5" name="Imagen 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338682" y="1700534"/>
            <a:ext cx="3853319" cy="1218858"/>
          </a:xfrm>
          <a:prstGeom prst="rect">
            <a:avLst/>
          </a:prstGeom>
          <a:ln>
            <a:noFill/>
          </a:ln>
          <a:effectLst>
            <a:softEdge rad="112500"/>
          </a:effectLst>
        </p:spPr>
      </p:pic>
      <p:pic>
        <p:nvPicPr>
          <p:cNvPr id="7" name="Imagen 6"/>
          <p:cNvPicPr>
            <a:picLocks noChangeAspect="1"/>
          </p:cNvPicPr>
          <p:nvPr/>
        </p:nvPicPr>
        <p:blipFill rotWithShape="1">
          <a:blip r:embed="rId24" cstate="screen">
            <a:clrChange>
              <a:clrFrom>
                <a:srgbClr val="FFFDDB"/>
              </a:clrFrom>
              <a:clrTo>
                <a:srgbClr val="FFFDDB">
                  <a:alpha val="0"/>
                </a:srgbClr>
              </a:clrTo>
            </a:clrChange>
            <a:extLst>
              <a:ext uri="{BEBA8EAE-BF5A-486C-A8C5-ECC9F3942E4B}">
                <a14:imgProps xmlns:a14="http://schemas.microsoft.com/office/drawing/2010/main">
                  <a14:imgLayer r:embed="rId25">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t="30606" b="28667"/>
          <a:stretch/>
        </p:blipFill>
        <p:spPr>
          <a:xfrm>
            <a:off x="8209739" y="218661"/>
            <a:ext cx="3933215" cy="1610140"/>
          </a:xfrm>
          <a:prstGeom prst="rect">
            <a:avLst/>
          </a:prstGeom>
        </p:spPr>
      </p:pic>
      <p:sp>
        <p:nvSpPr>
          <p:cNvPr id="3" name="Rectángulo 2"/>
          <p:cNvSpPr/>
          <p:nvPr/>
        </p:nvSpPr>
        <p:spPr>
          <a:xfrm>
            <a:off x="41564" y="5793543"/>
            <a:ext cx="7700445" cy="1015663"/>
          </a:xfrm>
          <a:prstGeom prst="rect">
            <a:avLst/>
          </a:prstGeom>
        </p:spPr>
        <p:txBody>
          <a:bodyPr wrap="square">
            <a:spAutoFit/>
          </a:bodyPr>
          <a:lstStyle/>
          <a:p>
            <a:r>
              <a:rPr lang="es-MX" sz="2000" b="1" dirty="0" smtClean="0">
                <a:latin typeface="+mn-lt"/>
                <a:hlinkClick r:id="rId26"/>
              </a:rPr>
              <a:t>O-41/001</a:t>
            </a:r>
            <a:r>
              <a:rPr lang="es-MX" sz="2000" b="1" dirty="0">
                <a:latin typeface="+mn-lt"/>
              </a:rPr>
              <a:t> </a:t>
            </a:r>
            <a:r>
              <a:rPr lang="es-MX" sz="2000" b="1" dirty="0" smtClean="0">
                <a:latin typeface="+mn-lt"/>
              </a:rPr>
              <a:t>Safety Mesures </a:t>
            </a:r>
            <a:r>
              <a:rPr lang="es-MX" sz="2000" b="1" dirty="0" err="1" smtClean="0">
                <a:latin typeface="+mn-lt"/>
              </a:rPr>
              <a:t>for</a:t>
            </a:r>
            <a:r>
              <a:rPr lang="es-MX" sz="2000" b="1" dirty="0" smtClean="0">
                <a:latin typeface="+mn-lt"/>
              </a:rPr>
              <a:t> </a:t>
            </a:r>
            <a:r>
              <a:rPr lang="es-MX" sz="2000" b="1" dirty="0" err="1" smtClean="0">
                <a:latin typeface="+mn-lt"/>
              </a:rPr>
              <a:t>Weather</a:t>
            </a:r>
            <a:r>
              <a:rPr lang="es-MX" sz="2000" b="1" dirty="0" smtClean="0">
                <a:latin typeface="+mn-lt"/>
              </a:rPr>
              <a:t> </a:t>
            </a:r>
            <a:r>
              <a:rPr lang="es-MX" sz="2000" b="1" dirty="0" err="1" smtClean="0">
                <a:latin typeface="+mn-lt"/>
              </a:rPr>
              <a:t>Conditions</a:t>
            </a:r>
            <a:r>
              <a:rPr lang="es-MX" sz="2000" b="1" dirty="0" smtClean="0">
                <a:latin typeface="+mn-lt"/>
              </a:rPr>
              <a:t> (2021</a:t>
            </a:r>
            <a:r>
              <a:rPr lang="es-MX" sz="2000" b="1" dirty="0">
                <a:latin typeface="+mn-lt"/>
              </a:rPr>
              <a:t>)</a:t>
            </a:r>
          </a:p>
          <a:p>
            <a:r>
              <a:rPr lang="es-MX" sz="2000" b="1" dirty="0" smtClean="0">
                <a:latin typeface="+mn-lt"/>
                <a:hlinkClick r:id="rId27"/>
              </a:rPr>
              <a:t>DS(M)392</a:t>
            </a:r>
            <a:r>
              <a:rPr lang="es-MX" sz="2000" b="1" dirty="0">
                <a:latin typeface="+mn-lt"/>
              </a:rPr>
              <a:t> </a:t>
            </a:r>
            <a:r>
              <a:rPr lang="es-MX" sz="2000" b="1" dirty="0" err="1" smtClean="0">
                <a:latin typeface="+mn-lt"/>
              </a:rPr>
              <a:t>Maritime</a:t>
            </a:r>
            <a:r>
              <a:rPr lang="es-MX" sz="2000" b="1" dirty="0" smtClean="0">
                <a:latin typeface="+mn-lt"/>
              </a:rPr>
              <a:t> </a:t>
            </a:r>
            <a:r>
              <a:rPr lang="es-MX" sz="2000" b="1" dirty="0" err="1" smtClean="0">
                <a:latin typeface="+mn-lt"/>
              </a:rPr>
              <a:t>Telecommunications</a:t>
            </a:r>
            <a:r>
              <a:rPr lang="es-MX" sz="2000" b="1" dirty="0" smtClean="0">
                <a:latin typeface="+mn-lt"/>
              </a:rPr>
              <a:t> </a:t>
            </a:r>
            <a:r>
              <a:rPr lang="es-MX" sz="2000" b="1" dirty="0" err="1" smtClean="0">
                <a:latin typeface="+mn-lt"/>
              </a:rPr>
              <a:t>System</a:t>
            </a:r>
            <a:r>
              <a:rPr lang="es-MX" sz="2000" b="1" dirty="0" smtClean="0">
                <a:latin typeface="+mn-lt"/>
              </a:rPr>
              <a:t> (2001)</a:t>
            </a:r>
          </a:p>
          <a:p>
            <a:r>
              <a:rPr lang="es-MX" sz="2000" b="1" dirty="0" smtClean="0">
                <a:latin typeface="+mn-lt"/>
                <a:hlinkClick r:id="rId28"/>
              </a:rPr>
              <a:t>DS(M)397</a:t>
            </a:r>
            <a:r>
              <a:rPr lang="es-MX" sz="2000" b="1" dirty="0" smtClean="0">
                <a:latin typeface="+mn-lt"/>
              </a:rPr>
              <a:t> &amp; </a:t>
            </a:r>
            <a:r>
              <a:rPr lang="es-MX" sz="2000" b="1" dirty="0" smtClean="0">
                <a:latin typeface="+mn-lt"/>
                <a:hlinkClick r:id="rId29"/>
              </a:rPr>
              <a:t>398</a:t>
            </a:r>
            <a:r>
              <a:rPr lang="es-MX" sz="2000" b="1" dirty="0" smtClean="0">
                <a:latin typeface="+mn-lt"/>
              </a:rPr>
              <a:t> </a:t>
            </a:r>
            <a:r>
              <a:rPr lang="es-MX" sz="2000" b="1" dirty="0" err="1" smtClean="0">
                <a:latin typeface="+mn-lt"/>
              </a:rPr>
              <a:t>Piloting</a:t>
            </a:r>
            <a:r>
              <a:rPr lang="es-MX" sz="2000" b="1" dirty="0" smtClean="0">
                <a:latin typeface="+mn-lt"/>
              </a:rPr>
              <a:t> and </a:t>
            </a:r>
            <a:r>
              <a:rPr lang="es-MX" sz="2000" b="1" dirty="0" err="1" smtClean="0">
                <a:latin typeface="+mn-lt"/>
              </a:rPr>
              <a:t>Shipping</a:t>
            </a:r>
            <a:r>
              <a:rPr lang="es-MX" sz="2000" b="1" dirty="0" smtClean="0">
                <a:latin typeface="+mn-lt"/>
              </a:rPr>
              <a:t> </a:t>
            </a:r>
            <a:r>
              <a:rPr lang="es-MX" sz="2000" b="1" dirty="0" err="1" smtClean="0">
                <a:latin typeface="+mn-lt"/>
              </a:rPr>
              <a:t>Regulations</a:t>
            </a:r>
            <a:r>
              <a:rPr lang="es-MX" sz="2000" b="1" dirty="0" smtClean="0">
                <a:latin typeface="+mn-lt"/>
              </a:rPr>
              <a:t> (1985) </a:t>
            </a:r>
            <a:r>
              <a:rPr lang="es-MX" sz="2000" b="1" dirty="0">
                <a:latin typeface="+mn-lt"/>
              </a:rPr>
              <a:t> </a:t>
            </a:r>
          </a:p>
        </p:txBody>
      </p:sp>
      <p:pic>
        <p:nvPicPr>
          <p:cNvPr id="4" name="Imagen 3"/>
          <p:cNvPicPr>
            <a:picLocks noChangeAspect="1"/>
          </p:cNvPicPr>
          <p:nvPr/>
        </p:nvPicPr>
        <p:blipFill rotWithShape="1">
          <a:blip r:embed="rId30" cstate="screen">
            <a:clrChange>
              <a:clrFrom>
                <a:srgbClr val="FCFAFB"/>
              </a:clrFrom>
              <a:clrTo>
                <a:srgbClr val="FCFAFB">
                  <a:alpha val="0"/>
                </a:srgbClr>
              </a:clrTo>
            </a:clrChange>
            <a:extLst>
              <a:ext uri="{BEBA8EAE-BF5A-486C-A8C5-ECC9F3942E4B}">
                <a14:imgProps xmlns:a14="http://schemas.microsoft.com/office/drawing/2010/main">
                  <a14:imgLayer r:embed="rId31">
                    <a14:imgEffect>
                      <a14:sharpenSoften amount="50000"/>
                    </a14:imgEffect>
                  </a14:imgLayer>
                </a14:imgProps>
              </a:ext>
              <a:ext uri="{28A0092B-C50C-407E-A947-70E740481C1C}">
                <a14:useLocalDpi xmlns:a14="http://schemas.microsoft.com/office/drawing/2010/main"/>
              </a:ext>
            </a:extLst>
          </a:blip>
          <a:srcRect l="4175" t="33130" r="3478" b="32783"/>
          <a:stretch/>
        </p:blipFill>
        <p:spPr>
          <a:xfrm>
            <a:off x="6798365" y="5694152"/>
            <a:ext cx="5393635" cy="1165523"/>
          </a:xfrm>
          <a:prstGeom prst="rect">
            <a:avLst/>
          </a:prstGeom>
        </p:spPr>
      </p:pic>
    </p:spTree>
    <p:extLst>
      <p:ext uri="{BB962C8B-B14F-4D97-AF65-F5344CB8AC3E}">
        <p14:creationId xmlns:p14="http://schemas.microsoft.com/office/powerpoint/2010/main" val="2420374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9928" r="1691" b="6301"/>
          <a:stretch/>
        </p:blipFill>
        <p:spPr>
          <a:xfrm>
            <a:off x="0" y="0"/>
            <a:ext cx="12185648" cy="6858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728190804"/>
              </p:ext>
            </p:extLst>
          </p:nvPr>
        </p:nvGraphicFramePr>
        <p:xfrm>
          <a:off x="471055" y="1209962"/>
          <a:ext cx="10935854" cy="4645892"/>
        </p:xfrm>
        <a:graphic>
          <a:graphicData uri="http://schemas.openxmlformats.org/drawingml/2006/table">
            <a:tbl>
              <a:tblPr firstRow="1" firstCol="1" bandRow="1">
                <a:tableStyleId>{5C22544A-7EE6-4342-B048-85BDC9FD1C3A}</a:tableStyleId>
              </a:tblPr>
              <a:tblGrid>
                <a:gridCol w="1129293">
                  <a:extLst>
                    <a:ext uri="{9D8B030D-6E8A-4147-A177-3AD203B41FA5}">
                      <a16:colId xmlns:a16="http://schemas.microsoft.com/office/drawing/2014/main" val="2110682383"/>
                    </a:ext>
                  </a:extLst>
                </a:gridCol>
                <a:gridCol w="3678233">
                  <a:extLst>
                    <a:ext uri="{9D8B030D-6E8A-4147-A177-3AD203B41FA5}">
                      <a16:colId xmlns:a16="http://schemas.microsoft.com/office/drawing/2014/main" val="1695414968"/>
                    </a:ext>
                  </a:extLst>
                </a:gridCol>
                <a:gridCol w="6128328">
                  <a:extLst>
                    <a:ext uri="{9D8B030D-6E8A-4147-A177-3AD203B41FA5}">
                      <a16:colId xmlns:a16="http://schemas.microsoft.com/office/drawing/2014/main" val="1433638088"/>
                    </a:ext>
                  </a:extLst>
                </a:gridCol>
              </a:tblGrid>
              <a:tr h="331849">
                <a:tc>
                  <a:txBody>
                    <a:bodyPr/>
                    <a:lstStyle/>
                    <a:p>
                      <a:pPr algn="ctr">
                        <a:spcAft>
                          <a:spcPts val="0"/>
                        </a:spcAft>
                      </a:pPr>
                      <a:r>
                        <a:rPr lang="es-MX" sz="1800" dirty="0" err="1" smtClean="0">
                          <a:effectLst/>
                        </a:rPr>
                        <a:t>Code</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MX" sz="1800" dirty="0" err="1" smtClean="0">
                          <a:effectLst/>
                        </a:rPr>
                        <a:t>Competencies</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MX" sz="1800" dirty="0" err="1" smtClean="0">
                          <a:effectLst/>
                        </a:rPr>
                        <a:t>Descriptions</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204094"/>
                  </a:ext>
                </a:extLst>
              </a:tr>
              <a:tr h="1327398">
                <a:tc>
                  <a:txBody>
                    <a:bodyPr/>
                    <a:lstStyle/>
                    <a:p>
                      <a:pPr algn="ctr">
                        <a:spcAft>
                          <a:spcPts val="0"/>
                        </a:spcAft>
                      </a:pPr>
                      <a:r>
                        <a:rPr lang="es-MX" sz="1800">
                          <a:effectLst/>
                        </a:rPr>
                        <a:t>CE1</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err="1" smtClean="0">
                          <a:effectLst/>
                        </a:rPr>
                        <a:t>Operator</a:t>
                      </a:r>
                      <a:r>
                        <a:rPr lang="es-MX" sz="1800" dirty="0" smtClean="0">
                          <a:effectLst/>
                        </a:rPr>
                        <a:t> </a:t>
                      </a:r>
                      <a:r>
                        <a:rPr lang="es-MX" sz="1800" dirty="0" err="1" smtClean="0">
                          <a:effectLst/>
                        </a:rPr>
                        <a:t>on</a:t>
                      </a:r>
                      <a:r>
                        <a:rPr lang="es-MX" sz="1800" dirty="0" smtClean="0">
                          <a:effectLst/>
                        </a:rPr>
                        <a:t> </a:t>
                      </a:r>
                      <a:r>
                        <a:rPr lang="es-MX" sz="1800" dirty="0" err="1" smtClean="0">
                          <a:effectLst/>
                        </a:rPr>
                        <a:t>board</a:t>
                      </a:r>
                      <a:r>
                        <a:rPr lang="es-MX" sz="1800" dirty="0" smtClean="0">
                          <a:effectLst/>
                        </a:rPr>
                        <a:t> </a:t>
                      </a:r>
                      <a:r>
                        <a:rPr lang="es-MX" sz="1800" dirty="0" err="1" smtClean="0">
                          <a:effectLst/>
                        </a:rPr>
                        <a:t>vessels</a:t>
                      </a:r>
                      <a:r>
                        <a:rPr lang="es-MX" sz="1800" dirty="0" smtClean="0">
                          <a:effectLst/>
                        </a:rPr>
                        <a:t>, </a:t>
                      </a:r>
                      <a:r>
                        <a:rPr lang="es-MX" sz="1800" dirty="0" err="1" smtClean="0">
                          <a:effectLst/>
                        </a:rPr>
                        <a:t>land</a:t>
                      </a:r>
                      <a:r>
                        <a:rPr lang="es-MX" sz="1800" dirty="0" smtClean="0">
                          <a:effectLst/>
                        </a:rPr>
                        <a:t> base </a:t>
                      </a:r>
                      <a:r>
                        <a:rPr lang="es-MX" sz="1800" dirty="0" err="1" smtClean="0">
                          <a:effectLst/>
                        </a:rPr>
                        <a:t>stations</a:t>
                      </a:r>
                      <a:r>
                        <a:rPr lang="es-MX" sz="1800" dirty="0" smtClean="0">
                          <a:effectLst/>
                        </a:rPr>
                        <a:t> and Marine </a:t>
                      </a:r>
                      <a:r>
                        <a:rPr lang="es-MX" sz="1800" dirty="0" err="1" smtClean="0">
                          <a:effectLst/>
                        </a:rPr>
                        <a:t>Weather</a:t>
                      </a:r>
                      <a:r>
                        <a:rPr lang="es-MX" sz="1800" baseline="0" dirty="0" smtClean="0">
                          <a:effectLst/>
                        </a:rPr>
                        <a:t> Centers</a:t>
                      </a:r>
                      <a:r>
                        <a:rPr lang="es-MX" sz="1800" dirty="0" smtClean="0">
                          <a:effectLst/>
                        </a:rPr>
                        <a:t> </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endParaRPr lang="en-US" sz="1800" dirty="0" smtClean="0">
                        <a:effectLst/>
                      </a:endParaRPr>
                    </a:p>
                    <a:p>
                      <a:pPr algn="just">
                        <a:spcAft>
                          <a:spcPts val="0"/>
                        </a:spcAft>
                      </a:pPr>
                      <a:r>
                        <a:rPr lang="en-US" sz="1800" dirty="0" smtClean="0">
                          <a:effectLst/>
                        </a:rPr>
                        <a:t>Conduct synoptic meteorological observations: maritime, aeronautical and glaciological, for application in the safety of navigation and operations, in accordance with current protocols</a:t>
                      </a:r>
                      <a:r>
                        <a:rPr lang="es-MX" sz="1800" dirty="0" smtClean="0">
                          <a:effectLst/>
                        </a:rPr>
                        <a:t>.</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9532974"/>
                  </a:ext>
                </a:extLst>
              </a:tr>
              <a:tr h="1327398">
                <a:tc>
                  <a:txBody>
                    <a:bodyPr/>
                    <a:lstStyle/>
                    <a:p>
                      <a:pPr algn="ctr">
                        <a:spcAft>
                          <a:spcPts val="0"/>
                        </a:spcAft>
                      </a:pPr>
                      <a:r>
                        <a:rPr lang="es-MX" sz="1800">
                          <a:effectLst/>
                        </a:rPr>
                        <a:t>CE2</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err="1" smtClean="0">
                          <a:effectLst/>
                        </a:rPr>
                        <a:t>Meteorological</a:t>
                      </a:r>
                      <a:r>
                        <a:rPr lang="es-MX" sz="1800" baseline="0" dirty="0" smtClean="0">
                          <a:effectLst/>
                        </a:rPr>
                        <a:t> </a:t>
                      </a:r>
                      <a:r>
                        <a:rPr lang="es-MX" sz="1800" baseline="0" dirty="0" err="1" smtClean="0">
                          <a:effectLst/>
                        </a:rPr>
                        <a:t>Information</a:t>
                      </a:r>
                      <a:r>
                        <a:rPr lang="es-MX" sz="1800" baseline="0" dirty="0" smtClean="0">
                          <a:effectLst/>
                        </a:rPr>
                        <a:t> Management</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endParaRPr lang="en-US" sz="1800" dirty="0" smtClean="0">
                        <a:effectLst/>
                      </a:endParaRPr>
                    </a:p>
                    <a:p>
                      <a:pPr algn="just">
                        <a:spcAft>
                          <a:spcPts val="0"/>
                        </a:spcAft>
                      </a:pPr>
                      <a:r>
                        <a:rPr lang="en-US" sz="1800" dirty="0" smtClean="0">
                          <a:effectLst/>
                        </a:rPr>
                        <a:t>Implement meteorological information exchange protocols to maintain an up-to-date overview of developing atmospheric and oceanographic processes</a:t>
                      </a:r>
                      <a:r>
                        <a:rPr lang="es-MX" sz="1800" dirty="0" smtClean="0">
                          <a:effectLst/>
                        </a:rPr>
                        <a:t>.  </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5702854"/>
                  </a:ext>
                </a:extLst>
              </a:tr>
              <a:tr h="1659247">
                <a:tc>
                  <a:txBody>
                    <a:bodyPr/>
                    <a:lstStyle/>
                    <a:p>
                      <a:pPr algn="ctr">
                        <a:spcAft>
                          <a:spcPts val="0"/>
                        </a:spcAft>
                      </a:pPr>
                      <a:r>
                        <a:rPr lang="es-MX" sz="1800">
                          <a:effectLst/>
                        </a:rPr>
                        <a:t>CE3</a:t>
                      </a:r>
                      <a:endParaRPr lang="es-CL" sz="2000">
                        <a:effectLst/>
                      </a:endParaRPr>
                    </a:p>
                    <a:p>
                      <a:pPr algn="ctr">
                        <a:spcAft>
                          <a:spcPts val="0"/>
                        </a:spcAft>
                      </a:pPr>
                      <a:r>
                        <a:rPr lang="es-MX" sz="1800">
                          <a:effectLst/>
                        </a:rPr>
                        <a:t> </a:t>
                      </a:r>
                      <a:endParaRPr lang="es-CL" sz="2000">
                        <a:effectLst/>
                      </a:endParaRPr>
                    </a:p>
                    <a:p>
                      <a:pPr algn="ctr">
                        <a:spcAft>
                          <a:spcPts val="0"/>
                        </a:spcAft>
                      </a:pPr>
                      <a:r>
                        <a:rPr lang="es-MX" sz="1800">
                          <a:effectLst/>
                        </a:rPr>
                        <a:t> </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smtClean="0">
                          <a:effectLst/>
                        </a:rPr>
                        <a:t>Instrumental </a:t>
                      </a:r>
                      <a:r>
                        <a:rPr lang="es-MX" sz="1800" dirty="0" err="1" smtClean="0">
                          <a:effectLst/>
                        </a:rPr>
                        <a:t>Manteinance</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endParaRPr lang="en-US" sz="1800" dirty="0" smtClean="0">
                        <a:effectLst/>
                      </a:endParaRPr>
                    </a:p>
                    <a:p>
                      <a:pPr algn="just">
                        <a:spcAft>
                          <a:spcPts val="0"/>
                        </a:spcAft>
                      </a:pPr>
                      <a:r>
                        <a:rPr lang="en-US" sz="1800" dirty="0" smtClean="0">
                          <a:effectLst/>
                        </a:rPr>
                        <a:t>Ensure the operability of meteorological instruments and the availability of data by performing first, second, and third level maintenance, in accordance with the corresponding technical manuals.</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3216184"/>
                  </a:ext>
                </a:extLst>
              </a:tr>
            </a:tbl>
          </a:graphicData>
        </a:graphic>
      </p:graphicFrame>
      <p:sp>
        <p:nvSpPr>
          <p:cNvPr id="3" name="Rectángulo 2"/>
          <p:cNvSpPr/>
          <p:nvPr/>
        </p:nvSpPr>
        <p:spPr>
          <a:xfrm>
            <a:off x="2962248" y="69276"/>
            <a:ext cx="5903219" cy="584775"/>
          </a:xfrm>
          <a:prstGeom prst="rect">
            <a:avLst/>
          </a:prstGeom>
        </p:spPr>
        <p:txBody>
          <a:bodyPr wrap="none">
            <a:spAutoFit/>
          </a:bodyPr>
          <a:lstStyle/>
          <a:p>
            <a:r>
              <a:rPr lang="es-MX" sz="3200" b="1" dirty="0" err="1" smtClean="0">
                <a:solidFill>
                  <a:srgbClr val="FFFF00"/>
                </a:solidFill>
                <a:effectLst>
                  <a:outerShdw blurRad="38100" dist="38100" dir="2700000" algn="tl">
                    <a:srgbClr val="000000">
                      <a:alpha val="43137"/>
                    </a:srgbClr>
                  </a:outerShdw>
                </a:effectLst>
              </a:rPr>
              <a:t>Technicians</a:t>
            </a:r>
            <a:r>
              <a:rPr lang="es-MX" sz="3200" b="1" dirty="0" smtClean="0">
                <a:solidFill>
                  <a:srgbClr val="FFFF00"/>
                </a:solidFill>
                <a:effectLst>
                  <a:outerShdw blurRad="38100" dist="38100" dir="2700000" algn="tl">
                    <a:srgbClr val="000000">
                      <a:alpha val="43137"/>
                    </a:srgbClr>
                  </a:outerShdw>
                </a:effectLst>
              </a:rPr>
              <a:t>           (</a:t>
            </a:r>
            <a:r>
              <a:rPr lang="es-MX" sz="3200" b="1" dirty="0" err="1" smtClean="0">
                <a:solidFill>
                  <a:srgbClr val="FFFF00"/>
                </a:solidFill>
                <a:effectLst>
                  <a:outerShdw blurRad="38100" dist="38100" dir="2700000" algn="tl">
                    <a:srgbClr val="000000">
                      <a:alpha val="43137"/>
                    </a:srgbClr>
                  </a:outerShdw>
                </a:effectLst>
              </a:rPr>
              <a:t>seamen’s</a:t>
            </a:r>
            <a:r>
              <a:rPr lang="es-MX" sz="3200" b="1" dirty="0" smtClean="0">
                <a:solidFill>
                  <a:srgbClr val="FFFF00"/>
                </a:solidFill>
                <a:effectLst>
                  <a:outerShdw blurRad="38100" dist="38100" dir="2700000" algn="tl">
                    <a:srgbClr val="000000">
                      <a:alpha val="43137"/>
                    </a:srgbClr>
                  </a:outerShdw>
                </a:effectLst>
              </a:rPr>
              <a:t> </a:t>
            </a:r>
            <a:r>
              <a:rPr lang="es-MX" sz="3200" b="1" dirty="0" err="1" smtClean="0">
                <a:solidFill>
                  <a:srgbClr val="FFFF00"/>
                </a:solidFill>
                <a:effectLst>
                  <a:outerShdw blurRad="38100" dist="38100" dir="2700000" algn="tl">
                    <a:srgbClr val="000000">
                      <a:alpha val="43137"/>
                    </a:srgbClr>
                  </a:outerShdw>
                </a:effectLst>
              </a:rPr>
              <a:t>crew</a:t>
            </a:r>
            <a:r>
              <a:rPr lang="es-MX" sz="3200" b="1" dirty="0" smtClean="0">
                <a:solidFill>
                  <a:srgbClr val="FFFF00"/>
                </a:solidFill>
                <a:effectLst>
                  <a:outerShdw blurRad="38100" dist="38100" dir="2700000" algn="tl">
                    <a:srgbClr val="000000">
                      <a:alpha val="43137"/>
                    </a:srgbClr>
                  </a:outerShdw>
                </a:effectLst>
              </a:rPr>
              <a:t>)</a:t>
            </a:r>
            <a:endParaRPr lang="es-CL"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981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9928" r="1691" b="6301"/>
          <a:stretch/>
        </p:blipFill>
        <p:spPr>
          <a:xfrm>
            <a:off x="0" y="0"/>
            <a:ext cx="12185648" cy="685800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803917666"/>
              </p:ext>
            </p:extLst>
          </p:nvPr>
        </p:nvGraphicFramePr>
        <p:xfrm>
          <a:off x="472439" y="1268070"/>
          <a:ext cx="10981128" cy="4604829"/>
        </p:xfrm>
        <a:graphic>
          <a:graphicData uri="http://schemas.openxmlformats.org/drawingml/2006/table">
            <a:tbl>
              <a:tblPr firstRow="1" firstCol="1" bandRow="1">
                <a:tableStyleId>{5C22544A-7EE6-4342-B048-85BDC9FD1C3A}</a:tableStyleId>
              </a:tblPr>
              <a:tblGrid>
                <a:gridCol w="1133968">
                  <a:extLst>
                    <a:ext uri="{9D8B030D-6E8A-4147-A177-3AD203B41FA5}">
                      <a16:colId xmlns:a16="http://schemas.microsoft.com/office/drawing/2014/main" val="327118332"/>
                    </a:ext>
                  </a:extLst>
                </a:gridCol>
                <a:gridCol w="3693461">
                  <a:extLst>
                    <a:ext uri="{9D8B030D-6E8A-4147-A177-3AD203B41FA5}">
                      <a16:colId xmlns:a16="http://schemas.microsoft.com/office/drawing/2014/main" val="694853721"/>
                    </a:ext>
                  </a:extLst>
                </a:gridCol>
                <a:gridCol w="6153699">
                  <a:extLst>
                    <a:ext uri="{9D8B030D-6E8A-4147-A177-3AD203B41FA5}">
                      <a16:colId xmlns:a16="http://schemas.microsoft.com/office/drawing/2014/main" val="4225555986"/>
                    </a:ext>
                  </a:extLst>
                </a:gridCol>
              </a:tblGrid>
              <a:tr h="306989">
                <a:tc>
                  <a:txBody>
                    <a:bodyPr/>
                    <a:lstStyle/>
                    <a:p>
                      <a:pPr algn="ctr">
                        <a:spcAft>
                          <a:spcPts val="0"/>
                        </a:spcAft>
                      </a:pPr>
                      <a:r>
                        <a:rPr lang="es-MX" sz="1800" dirty="0" err="1" smtClean="0">
                          <a:effectLst/>
                        </a:rPr>
                        <a:t>Code</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MX" sz="1800" dirty="0" err="1" smtClean="0">
                          <a:effectLst/>
                        </a:rPr>
                        <a:t>Competencies</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MX" sz="1800" dirty="0" err="1" smtClean="0">
                          <a:effectLst/>
                        </a:rPr>
                        <a:t>Descriptions</a:t>
                      </a:r>
                      <a:r>
                        <a:rPr lang="es-MX" sz="1800" dirty="0" smtClean="0">
                          <a:effectLst/>
                        </a:rPr>
                        <a:t> </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4502341"/>
                  </a:ext>
                </a:extLst>
              </a:tr>
              <a:tr h="1534943">
                <a:tc>
                  <a:txBody>
                    <a:bodyPr/>
                    <a:lstStyle/>
                    <a:p>
                      <a:pPr algn="ctr">
                        <a:spcAft>
                          <a:spcPts val="0"/>
                        </a:spcAft>
                      </a:pPr>
                      <a:r>
                        <a:rPr lang="es-MX" sz="1800">
                          <a:effectLst/>
                        </a:rPr>
                        <a:t>CE1</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err="1" smtClean="0">
                          <a:effectLst/>
                        </a:rPr>
                        <a:t>Resources</a:t>
                      </a:r>
                      <a:r>
                        <a:rPr lang="es-MX" sz="1800" dirty="0" smtClean="0">
                          <a:effectLst/>
                        </a:rPr>
                        <a:t> Management.</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en-US" sz="1800" dirty="0" smtClean="0">
                          <a:effectLst/>
                        </a:rPr>
                        <a:t>Ensure the operational readiness of the Maritime Meteorological Center by planning the maintenance and replacement of instruments, along with the management of material and human resources, in accordance with current regulations</a:t>
                      </a:r>
                      <a:r>
                        <a:rPr lang="es-MX" sz="1800" dirty="0" smtClean="0">
                          <a:effectLst/>
                        </a:rPr>
                        <a:t>.</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7190474"/>
                  </a:ext>
                </a:extLst>
              </a:tr>
              <a:tr h="1227954">
                <a:tc>
                  <a:txBody>
                    <a:bodyPr/>
                    <a:lstStyle/>
                    <a:p>
                      <a:pPr algn="ctr">
                        <a:spcAft>
                          <a:spcPts val="0"/>
                        </a:spcAft>
                      </a:pPr>
                      <a:r>
                        <a:rPr lang="es-MX" sz="1800">
                          <a:effectLst/>
                        </a:rPr>
                        <a:t>CE2</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err="1" smtClean="0">
                          <a:effectLst/>
                        </a:rPr>
                        <a:t>Maritime</a:t>
                      </a:r>
                      <a:r>
                        <a:rPr lang="es-MX" sz="1800" dirty="0" smtClean="0">
                          <a:effectLst/>
                        </a:rPr>
                        <a:t> </a:t>
                      </a:r>
                      <a:r>
                        <a:rPr lang="es-MX" sz="1800" dirty="0" err="1" smtClean="0">
                          <a:effectLst/>
                        </a:rPr>
                        <a:t>Weather</a:t>
                      </a:r>
                      <a:r>
                        <a:rPr lang="es-MX" sz="1800" dirty="0" smtClean="0">
                          <a:effectLst/>
                        </a:rPr>
                        <a:t> Center </a:t>
                      </a:r>
                    </a:p>
                    <a:p>
                      <a:pPr algn="ctr">
                        <a:spcAft>
                          <a:spcPts val="0"/>
                        </a:spcAft>
                      </a:pPr>
                      <a:r>
                        <a:rPr lang="es-MX" sz="1800" dirty="0" err="1" smtClean="0">
                          <a:effectLst/>
                        </a:rPr>
                        <a:t>Forecaster</a:t>
                      </a:r>
                      <a:r>
                        <a:rPr lang="es-MX" sz="1800" dirty="0" smtClean="0">
                          <a:effectLst/>
                        </a:rPr>
                        <a:t> </a:t>
                      </a:r>
                      <a:r>
                        <a:rPr lang="es-MX" sz="1800" dirty="0" err="1" smtClean="0">
                          <a:effectLst/>
                        </a:rPr>
                        <a:t>Analyst</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endParaRPr lang="en-US" sz="1800" dirty="0" smtClean="0">
                        <a:effectLst/>
                      </a:endParaRPr>
                    </a:p>
                    <a:p>
                      <a:pPr algn="just">
                        <a:spcAft>
                          <a:spcPts val="0"/>
                        </a:spcAft>
                      </a:pPr>
                      <a:r>
                        <a:rPr lang="en-US" sz="1800" dirty="0" smtClean="0">
                          <a:effectLst/>
                        </a:rPr>
                        <a:t>Prepare weather forecasts, in accordance with current protocols, to provide alerts regarding extreme events that affect the safety of navigation and operations</a:t>
                      </a:r>
                      <a:r>
                        <a:rPr lang="es-MX" sz="1800" dirty="0" smtClean="0">
                          <a:effectLst/>
                        </a:rPr>
                        <a:t>.  </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9849751"/>
                  </a:ext>
                </a:extLst>
              </a:tr>
              <a:tr h="1534943">
                <a:tc>
                  <a:txBody>
                    <a:bodyPr/>
                    <a:lstStyle/>
                    <a:p>
                      <a:pPr algn="ctr">
                        <a:spcAft>
                          <a:spcPts val="0"/>
                        </a:spcAft>
                      </a:pPr>
                      <a:r>
                        <a:rPr lang="es-MX" sz="1800">
                          <a:effectLst/>
                        </a:rPr>
                        <a:t>CE3</a:t>
                      </a:r>
                      <a:endParaRPr lang="es-CL"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MX" sz="1800" dirty="0" err="1" smtClean="0">
                          <a:effectLst/>
                        </a:rPr>
                        <a:t>Meteorological</a:t>
                      </a:r>
                      <a:r>
                        <a:rPr lang="es-MX" sz="1800" dirty="0" smtClean="0">
                          <a:effectLst/>
                        </a:rPr>
                        <a:t> Communicator</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endParaRPr lang="en-US" sz="1800" dirty="0" smtClean="0">
                        <a:effectLst/>
                      </a:endParaRPr>
                    </a:p>
                    <a:p>
                      <a:pPr algn="just">
                        <a:spcAft>
                          <a:spcPts val="0"/>
                        </a:spcAft>
                      </a:pPr>
                      <a:r>
                        <a:rPr lang="en-US" sz="1800" dirty="0" smtClean="0">
                          <a:effectLst/>
                        </a:rPr>
                        <a:t>To transfer knowledge in the field of meteorology to armed forces personnel and other users, contributing to maritime safety and institutional linkage with the environment, in accordance with current regulations</a:t>
                      </a:r>
                      <a:r>
                        <a:rPr lang="es-MX" sz="1800" dirty="0" smtClean="0">
                          <a:effectLst/>
                        </a:rPr>
                        <a:t>. </a:t>
                      </a:r>
                      <a:endParaRPr lang="es-CL"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2126631"/>
                  </a:ext>
                </a:extLst>
              </a:tr>
            </a:tbl>
          </a:graphicData>
        </a:graphic>
      </p:graphicFrame>
      <p:sp>
        <p:nvSpPr>
          <p:cNvPr id="6" name="Rectangle 2"/>
          <p:cNvSpPr>
            <a:spLocks noChangeArrowheads="1"/>
          </p:cNvSpPr>
          <p:nvPr/>
        </p:nvSpPr>
        <p:spPr bwMode="auto">
          <a:xfrm>
            <a:off x="3286125" y="2408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7" name="Rectángulo 6"/>
          <p:cNvSpPr/>
          <p:nvPr/>
        </p:nvSpPr>
        <p:spPr>
          <a:xfrm>
            <a:off x="3282762" y="59849"/>
            <a:ext cx="5940088" cy="584775"/>
          </a:xfrm>
          <a:prstGeom prst="rect">
            <a:avLst/>
          </a:prstGeom>
        </p:spPr>
        <p:txBody>
          <a:bodyPr wrap="none">
            <a:spAutoFit/>
          </a:bodyPr>
          <a:lstStyle/>
          <a:p>
            <a:r>
              <a:rPr lang="es-MX" sz="3200" b="1" dirty="0" err="1" smtClean="0">
                <a:solidFill>
                  <a:srgbClr val="FFFF00"/>
                </a:solidFill>
                <a:effectLst>
                  <a:outerShdw blurRad="38100" dist="38100" dir="2700000" algn="tl">
                    <a:srgbClr val="000000">
                      <a:alpha val="43137"/>
                    </a:srgbClr>
                  </a:outerShdw>
                </a:effectLst>
              </a:rPr>
              <a:t>Executive</a:t>
            </a:r>
            <a:r>
              <a:rPr lang="es-MX" sz="3200" b="1" dirty="0" smtClean="0">
                <a:solidFill>
                  <a:srgbClr val="FFFF00"/>
                </a:solidFill>
                <a:effectLst>
                  <a:outerShdw blurRad="38100" dist="38100" dir="2700000" algn="tl">
                    <a:srgbClr val="000000">
                      <a:alpha val="43137"/>
                    </a:srgbClr>
                  </a:outerShdw>
                </a:effectLst>
              </a:rPr>
              <a:t>           (</a:t>
            </a:r>
            <a:r>
              <a:rPr lang="es-MX" sz="3200" b="1" dirty="0" err="1" smtClean="0">
                <a:solidFill>
                  <a:srgbClr val="FFFF00"/>
                </a:solidFill>
                <a:effectLst>
                  <a:outerShdw blurRad="38100" dist="38100" dir="2700000" algn="tl">
                    <a:srgbClr val="000000">
                      <a:alpha val="43137"/>
                    </a:srgbClr>
                  </a:outerShdw>
                </a:effectLst>
              </a:rPr>
              <a:t>engineer</a:t>
            </a:r>
            <a:r>
              <a:rPr lang="es-MX" sz="3200" b="1" dirty="0" smtClean="0">
                <a:solidFill>
                  <a:srgbClr val="FFFF00"/>
                </a:solidFill>
                <a:effectLst>
                  <a:outerShdw blurRad="38100" dist="38100" dir="2700000" algn="tl">
                    <a:srgbClr val="000000">
                      <a:alpha val="43137"/>
                    </a:srgbClr>
                  </a:outerShdw>
                </a:effectLst>
              </a:rPr>
              <a:t> </a:t>
            </a:r>
            <a:r>
              <a:rPr lang="es-MX" sz="3200" b="1" dirty="0" err="1" smtClean="0">
                <a:solidFill>
                  <a:srgbClr val="FFFF00"/>
                </a:solidFill>
                <a:effectLst>
                  <a:outerShdw blurRad="38100" dist="38100" dir="2700000" algn="tl">
                    <a:srgbClr val="000000">
                      <a:alpha val="43137"/>
                    </a:srgbClr>
                  </a:outerShdw>
                </a:effectLst>
              </a:rPr>
              <a:t>officers</a:t>
            </a:r>
            <a:r>
              <a:rPr lang="es-MX" sz="3200" b="1" dirty="0" smtClean="0">
                <a:solidFill>
                  <a:srgbClr val="FFFF00"/>
                </a:solidFill>
                <a:effectLst>
                  <a:outerShdw blurRad="38100" dist="38100" dir="2700000" algn="tl">
                    <a:srgbClr val="000000">
                      <a:alpha val="43137"/>
                    </a:srgbClr>
                  </a:outerShdw>
                </a:effectLst>
              </a:rPr>
              <a:t>)</a:t>
            </a:r>
            <a:endParaRPr lang="es-CL"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42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2781" y="558800"/>
            <a:ext cx="10972800" cy="558800"/>
          </a:xfrm>
        </p:spPr>
        <p:txBody>
          <a:bodyPr>
            <a:normAutofit fontScale="90000"/>
          </a:bodyPr>
          <a:lstStyle/>
          <a:p>
            <a:r>
              <a:rPr lang="en" sz="3600" b="1" dirty="0" err="1" smtClean="0">
                <a:solidFill>
                  <a:schemeClr val="tx2"/>
                </a:solidFill>
              </a:rPr>
              <a:t>Medoc </a:t>
            </a:r>
            <a:r>
              <a:rPr lang="en" sz="3600" b="1" dirty="0" smtClean="0">
                <a:solidFill>
                  <a:schemeClr val="tx2"/>
                </a:solidFill>
              </a:rPr>
              <a:t>Stages (years 2024-2026...)</a:t>
            </a:r>
            <a:endParaRPr lang="es-ES" sz="3600" b="1" dirty="0">
              <a:solidFill>
                <a:schemeClr val="tx2"/>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624032118"/>
              </p:ext>
            </p:extLst>
          </p:nvPr>
        </p:nvGraphicFramePr>
        <p:xfrm>
          <a:off x="1065" y="1148020"/>
          <a:ext cx="12203275" cy="5544720"/>
        </p:xfrm>
        <a:graphic>
          <a:graphicData uri="http://schemas.openxmlformats.org/drawingml/2006/table">
            <a:tbl>
              <a:tblPr firstRow="1" bandRow="1">
                <a:tableStyleId>{5C22544A-7EE6-4342-B048-85BDC9FD1C3A}</a:tableStyleId>
              </a:tblPr>
              <a:tblGrid>
                <a:gridCol w="1966476">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787860">
                  <a:extLst>
                    <a:ext uri="{9D8B030D-6E8A-4147-A177-3AD203B41FA5}">
                      <a16:colId xmlns:a16="http://schemas.microsoft.com/office/drawing/2014/main" val="20004"/>
                    </a:ext>
                  </a:extLst>
                </a:gridCol>
                <a:gridCol w="1920213">
                  <a:extLst>
                    <a:ext uri="{9D8B030D-6E8A-4147-A177-3AD203B41FA5}">
                      <a16:colId xmlns:a16="http://schemas.microsoft.com/office/drawing/2014/main" val="20005"/>
                    </a:ext>
                  </a:extLst>
                </a:gridCol>
                <a:gridCol w="1536171">
                  <a:extLst>
                    <a:ext uri="{9D8B030D-6E8A-4147-A177-3AD203B41FA5}">
                      <a16:colId xmlns:a16="http://schemas.microsoft.com/office/drawing/2014/main" val="20006"/>
                    </a:ext>
                  </a:extLst>
                </a:gridCol>
              </a:tblGrid>
              <a:tr h="360247">
                <a:tc>
                  <a:txBody>
                    <a:bodyPr/>
                    <a:lstStyle/>
                    <a:p>
                      <a:endParaRPr lang="es-ES" dirty="0"/>
                    </a:p>
                  </a:txBody>
                  <a:tcPr marL="121920" marR="121920"/>
                </a:tc>
                <a:tc>
                  <a:txBody>
                    <a:bodyPr/>
                    <a:lstStyle/>
                    <a:p>
                      <a:pPr algn="ctr"/>
                      <a:r>
                        <a:rPr lang="en" sz="1400" dirty="0" smtClean="0"/>
                        <a:t>2023-2024</a:t>
                      </a:r>
                      <a:endParaRPr lang="es-ES" sz="1400" dirty="0"/>
                    </a:p>
                  </a:txBody>
                  <a:tcPr marL="121920" marR="121920"/>
                </a:tc>
                <a:tc>
                  <a:txBody>
                    <a:bodyPr/>
                    <a:lstStyle/>
                    <a:p>
                      <a:pPr algn="ctr"/>
                      <a:r>
                        <a:rPr lang="en" sz="1400" dirty="0" smtClean="0"/>
                        <a:t>2024</a:t>
                      </a:r>
                    </a:p>
                  </a:txBody>
                  <a:tcPr marL="121920" marR="121920"/>
                </a:tc>
                <a:tc>
                  <a:txBody>
                    <a:bodyPr/>
                    <a:lstStyle/>
                    <a:p>
                      <a:pPr algn="ctr"/>
                      <a:r>
                        <a:rPr lang="en" sz="1400" dirty="0" smtClean="0"/>
                        <a:t>2024</a:t>
                      </a:r>
                      <a:endParaRPr lang="es-ES" sz="1400" dirty="0"/>
                    </a:p>
                  </a:txBody>
                  <a:tcPr marL="121920" marR="121920"/>
                </a:tc>
                <a:tc>
                  <a:txBody>
                    <a:bodyPr/>
                    <a:lstStyle/>
                    <a:p>
                      <a:pPr algn="ctr"/>
                      <a:r>
                        <a:rPr lang="en" sz="1400" dirty="0" smtClean="0"/>
                        <a:t>2024</a:t>
                      </a:r>
                      <a:endParaRPr lang="es-ES" sz="1400" dirty="0"/>
                    </a:p>
                  </a:txBody>
                  <a:tcPr marL="121920" marR="121920"/>
                </a:tc>
                <a:tc>
                  <a:txBody>
                    <a:bodyPr/>
                    <a:lstStyle/>
                    <a:p>
                      <a:pPr algn="ctr"/>
                      <a:r>
                        <a:rPr lang="en" sz="1400" dirty="0" smtClean="0"/>
                        <a:t>2025</a:t>
                      </a:r>
                      <a:endParaRPr lang="es-ES" sz="1400" dirty="0"/>
                    </a:p>
                  </a:txBody>
                  <a:tcPr marL="121920" marR="121920"/>
                </a:tc>
                <a:tc>
                  <a:txBody>
                    <a:bodyPr/>
                    <a:lstStyle/>
                    <a:p>
                      <a:pPr algn="ctr"/>
                      <a:r>
                        <a:rPr lang="en" sz="1400" dirty="0" smtClean="0"/>
                        <a:t>2026</a:t>
                      </a:r>
                      <a:endParaRPr lang="es-ES" sz="1400" dirty="0"/>
                    </a:p>
                  </a:txBody>
                  <a:tcPr marL="121920" marR="121920"/>
                </a:tc>
                <a:extLst>
                  <a:ext uri="{0D108BD9-81ED-4DB2-BD59-A6C34878D82A}">
                    <a16:rowId xmlns:a16="http://schemas.microsoft.com/office/drawing/2014/main" val="10000"/>
                  </a:ext>
                </a:extLst>
              </a:tr>
              <a:tr h="2032780">
                <a:tc>
                  <a:txBody>
                    <a:bodyPr/>
                    <a:lstStyle/>
                    <a:p>
                      <a:r>
                        <a:rPr lang="en" sz="1600" dirty="0" smtClean="0"/>
                        <a:t>Areas</a:t>
                      </a:r>
                      <a:endParaRPr lang="es-ES" sz="1600" dirty="0"/>
                    </a:p>
                  </a:txBody>
                  <a:tcPr marL="121920" marR="121920"/>
                </a:tc>
                <a:tc>
                  <a:txBody>
                    <a:bodyPr/>
                    <a:lstStyle/>
                    <a:p>
                      <a:r>
                        <a:rPr lang="en" sz="1400" dirty="0" smtClean="0"/>
                        <a:t>Stage 3</a:t>
                      </a:r>
                    </a:p>
                    <a:p>
                      <a:r>
                        <a:rPr lang="en" sz="1400" baseline="0" dirty="0" smtClean="0"/>
                        <a:t>*Definition of curricular activities/subjects.</a:t>
                      </a:r>
                    </a:p>
                    <a:p>
                      <a:r>
                        <a:rPr lang="en" sz="1400" b="1" baseline="0" dirty="0" smtClean="0"/>
                        <a:t>*Taxations </a:t>
                      </a:r>
                      <a:r>
                        <a:rPr lang="en" sz="1400" baseline="0" dirty="0" smtClean="0"/>
                        <a:t>of Competencies to</a:t>
                      </a:r>
                    </a:p>
                    <a:p>
                      <a:r>
                        <a:rPr lang="en" sz="1400" baseline="0" dirty="0" smtClean="0"/>
                        <a:t>Curricular activities and subjects.</a:t>
                      </a:r>
                    </a:p>
                  </a:txBody>
                  <a:tcPr marL="121920" marR="121920"/>
                </a:tc>
                <a:tc>
                  <a:txBody>
                    <a:bodyPr/>
                    <a:lstStyle/>
                    <a:p>
                      <a:r>
                        <a:rPr lang="en" sz="1400" dirty="0" smtClean="0"/>
                        <a:t>Stage 3</a:t>
                      </a:r>
                    </a:p>
                    <a:p>
                      <a:r>
                        <a:rPr lang="en" sz="1400" dirty="0" smtClean="0"/>
                        <a:t>*Definition of Curriculum Structure.</a:t>
                      </a:r>
                    </a:p>
                    <a:p>
                      <a:r>
                        <a:rPr lang="en" sz="1400" b="1" dirty="0" smtClean="0"/>
                        <a:t>Mesh </a:t>
                      </a:r>
                      <a:endParaRPr lang="es-ES" sz="1400" b="1" baseline="0" dirty="0" smtClean="0"/>
                    </a:p>
                    <a:p>
                      <a:r>
                        <a:rPr lang="en" sz="1400" baseline="0" dirty="0" smtClean="0"/>
                        <a:t>*Credit Allocation.</a:t>
                      </a:r>
                    </a:p>
                    <a:p>
                      <a:r>
                        <a:rPr lang="en" sz="1400" dirty="0" smtClean="0"/>
                        <a:t> </a:t>
                      </a:r>
                      <a:endParaRPr lang="es-ES" sz="1400" dirty="0"/>
                    </a:p>
                  </a:txBody>
                  <a:tcPr marL="121920" marR="121920"/>
                </a:tc>
                <a:tc>
                  <a:txBody>
                    <a:bodyPr/>
                    <a:lstStyle/>
                    <a:p>
                      <a:r>
                        <a:rPr lang="en" sz="1400" dirty="0" smtClean="0"/>
                        <a:t>Stage </a:t>
                      </a:r>
                      <a:r>
                        <a:rPr lang="en" sz="1400" baseline="0" dirty="0" smtClean="0"/>
                        <a:t>3</a:t>
                      </a:r>
                    </a:p>
                    <a:p>
                      <a:r>
                        <a:rPr lang="en" sz="1400" baseline="0" dirty="0" smtClean="0"/>
                        <a:t>*Content network:</a:t>
                      </a:r>
                    </a:p>
                    <a:p>
                      <a:r>
                        <a:rPr lang="en" sz="1400" baseline="0" dirty="0" smtClean="0"/>
                        <a:t>Articulation between subjects and core training.</a:t>
                      </a:r>
                    </a:p>
                    <a:p>
                      <a:r>
                        <a:rPr lang="en" sz="1400" baseline="0" dirty="0" smtClean="0"/>
                        <a:t> </a:t>
                      </a:r>
                      <a:endParaRPr lang="es-ES" sz="1400" dirty="0"/>
                    </a:p>
                  </a:txBody>
                  <a:tcPr marL="121920" marR="121920"/>
                </a:tc>
                <a:tc>
                  <a:txBody>
                    <a:bodyPr/>
                    <a:lstStyle/>
                    <a:p>
                      <a:r>
                        <a:rPr lang="en" sz="1400" dirty="0" smtClean="0"/>
                        <a:t>Stage 4</a:t>
                      </a:r>
                    </a:p>
                    <a:p>
                      <a:r>
                        <a:rPr lang="en" sz="1400" b="0" dirty="0" smtClean="0"/>
                        <a:t>*Elaboration</a:t>
                      </a:r>
                      <a:r>
                        <a:rPr lang="en" sz="1400" b="0" baseline="0" dirty="0" smtClean="0"/>
                        <a:t> </a:t>
                      </a:r>
                      <a:r>
                        <a:rPr lang="en" sz="1400" b="1" dirty="0" smtClean="0"/>
                        <a:t>Course syllabus.</a:t>
                      </a:r>
                    </a:p>
                    <a:p>
                      <a:r>
                        <a:rPr lang="en" sz="1400" b="0" dirty="0" smtClean="0"/>
                        <a:t>*Training on curricular elements used in a competency </a:t>
                      </a:r>
                      <a:r>
                        <a:rPr lang="en" sz="1400" b="0" baseline="0" dirty="0" smtClean="0"/>
                        <a:t>-based curriculum </a:t>
                      </a:r>
                      <a:r>
                        <a:rPr lang="en" sz="1400" b="0" dirty="0" smtClean="0"/>
                        <a:t>.</a:t>
                      </a:r>
                    </a:p>
                  </a:txBody>
                  <a:tcPr marL="121920" marR="121920"/>
                </a:tc>
                <a:tc>
                  <a:txBody>
                    <a:bodyPr/>
                    <a:lstStyle/>
                    <a:p>
                      <a:r>
                        <a:rPr lang="en" sz="1400" dirty="0" smtClean="0"/>
                        <a:t>Stage 5</a:t>
                      </a:r>
                    </a:p>
                    <a:p>
                      <a:r>
                        <a:rPr lang="en" sz="1400" b="1" dirty="0" smtClean="0"/>
                        <a:t>Implementation: </a:t>
                      </a:r>
                      <a:r>
                        <a:rPr lang="en" sz="1400" baseline="0" dirty="0" smtClean="0"/>
                        <a:t>Syllabus</a:t>
                      </a:r>
                    </a:p>
                    <a:p>
                      <a:r>
                        <a:rPr lang="en" sz="1400" baseline="0" dirty="0" smtClean="0"/>
                        <a:t>Training in Methodologies and Evaluation.</a:t>
                      </a:r>
                      <a:endParaRPr lang="es-ES" sz="1400" dirty="0"/>
                    </a:p>
                  </a:txBody>
                  <a:tcPr marL="121920" marR="121920"/>
                </a:tc>
                <a:tc>
                  <a:txBody>
                    <a:bodyPr/>
                    <a:lstStyle/>
                    <a:p>
                      <a:r>
                        <a:rPr lang="en" sz="1400" dirty="0" smtClean="0"/>
                        <a:t>Stage 6:</a:t>
                      </a:r>
                      <a:r>
                        <a:rPr lang="en" sz="1400" baseline="0" dirty="0" smtClean="0"/>
                        <a:t> </a:t>
                      </a:r>
                    </a:p>
                    <a:p>
                      <a:r>
                        <a:rPr lang="en" sz="1400" b="1" baseline="0" dirty="0" smtClean="0"/>
                        <a:t>Curriculum Monitoring.</a:t>
                      </a:r>
                    </a:p>
                    <a:p>
                      <a:endParaRPr lang="es-ES" sz="1400" dirty="0"/>
                    </a:p>
                  </a:txBody>
                  <a:tcPr marL="121920" marR="121920"/>
                </a:tc>
                <a:extLst>
                  <a:ext uri="{0D108BD9-81ED-4DB2-BD59-A6C34878D82A}">
                    <a16:rowId xmlns:a16="http://schemas.microsoft.com/office/drawing/2014/main" val="10001"/>
                  </a:ext>
                </a:extLst>
              </a:tr>
              <a:tr h="360247">
                <a:tc>
                  <a:txBody>
                    <a:bodyPr/>
                    <a:lstStyle/>
                    <a:p>
                      <a:r>
                        <a:rPr lang="en" sz="1600" dirty="0" smtClean="0"/>
                        <a:t>Infantry</a:t>
                      </a:r>
                      <a:endParaRPr lang="es-ES" sz="1600"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r>
                        <a:rPr lang="en" sz="1400" dirty="0" smtClean="0"/>
                        <a:t>In progress</a:t>
                      </a:r>
                      <a:endParaRPr lang="es-ES" sz="1400" dirty="0"/>
                    </a:p>
                  </a:txBody>
                  <a:tcPr marL="121920" marR="121920"/>
                </a:tc>
                <a:tc>
                  <a:txBody>
                    <a:bodyPr/>
                    <a:lstStyle/>
                    <a:p>
                      <a:endParaRPr lang="es-ES" dirty="0"/>
                    </a:p>
                  </a:txBody>
                  <a:tcPr marL="121920" marR="121920"/>
                </a:tc>
                <a:tc>
                  <a:txBody>
                    <a:bodyPr/>
                    <a:lstStyle/>
                    <a:p>
                      <a:endParaRPr lang="es-ES" dirty="0"/>
                    </a:p>
                  </a:txBody>
                  <a:tcPr marL="121920" marR="121920"/>
                </a:tc>
                <a:extLst>
                  <a:ext uri="{0D108BD9-81ED-4DB2-BD59-A6C34878D82A}">
                    <a16:rowId xmlns:a16="http://schemas.microsoft.com/office/drawing/2014/main" val="10002"/>
                  </a:ext>
                </a:extLst>
              </a:tr>
              <a:tr h="390929">
                <a:tc>
                  <a:txBody>
                    <a:bodyPr/>
                    <a:lstStyle/>
                    <a:p>
                      <a:r>
                        <a:rPr lang="en" sz="1600" dirty="0" smtClean="0"/>
                        <a:t>Gathering</a:t>
                      </a:r>
                      <a:endParaRPr lang="es-ES" sz="1600" dirty="0"/>
                    </a:p>
                  </a:txBody>
                  <a:tcPr marL="121920" marR="121920"/>
                </a:tc>
                <a:tc>
                  <a:txBody>
                    <a:bodyPr/>
                    <a:lstStyle/>
                    <a:p>
                      <a:endParaRPr lang="es-ES" dirty="0"/>
                    </a:p>
                  </a:txBody>
                  <a:tcPr marL="121920" marR="121920"/>
                </a:tc>
                <a:tc>
                  <a:txBody>
                    <a:bodyPr/>
                    <a:lstStyle/>
                    <a:p>
                      <a:pPr algn="ctr"/>
                      <a:r>
                        <a:rPr lang="en" sz="1400" dirty="0" smtClean="0"/>
                        <a:t>In progress</a:t>
                      </a:r>
                      <a:endParaRPr lang="es-ES" sz="1400" dirty="0"/>
                    </a:p>
                  </a:txBody>
                  <a:tcPr marL="121920" marR="121920"/>
                </a:tc>
                <a:tc>
                  <a:txBody>
                    <a:bodyPr/>
                    <a:lstStyle/>
                    <a:p>
                      <a:endParaRPr lang="es-ES"/>
                    </a:p>
                  </a:txBody>
                  <a:tcPr marL="121920" marR="121920"/>
                </a:tc>
                <a:tc>
                  <a:txBody>
                    <a:bodyPr/>
                    <a:lstStyle/>
                    <a:p>
                      <a:endParaRPr lang="es-ES"/>
                    </a:p>
                  </a:txBody>
                  <a:tcPr marL="121920" marR="121920"/>
                </a:tc>
                <a:tc>
                  <a:txBody>
                    <a:bodyPr/>
                    <a:lstStyle/>
                    <a:p>
                      <a:endParaRPr lang="es-ES"/>
                    </a:p>
                  </a:txBody>
                  <a:tcPr marL="121920" marR="121920"/>
                </a:tc>
                <a:tc>
                  <a:txBody>
                    <a:bodyPr/>
                    <a:lstStyle/>
                    <a:p>
                      <a:endParaRPr lang="es-ES"/>
                    </a:p>
                  </a:txBody>
                  <a:tcPr marL="121920" marR="121920"/>
                </a:tc>
                <a:extLst>
                  <a:ext uri="{0D108BD9-81ED-4DB2-BD59-A6C34878D82A}">
                    <a16:rowId xmlns:a16="http://schemas.microsoft.com/office/drawing/2014/main" val="10003"/>
                  </a:ext>
                </a:extLst>
              </a:tr>
              <a:tr h="360247">
                <a:tc>
                  <a:txBody>
                    <a:bodyPr/>
                    <a:lstStyle/>
                    <a:p>
                      <a:r>
                        <a:rPr lang="en" sz="1600" dirty="0" smtClean="0">
                          <a:solidFill>
                            <a:srgbClr val="FF6600"/>
                          </a:solidFill>
                        </a:rPr>
                        <a:t>Coast</a:t>
                      </a:r>
                      <a:r>
                        <a:rPr lang="en" sz="1600" baseline="0" dirty="0" smtClean="0">
                          <a:solidFill>
                            <a:srgbClr val="FF6600"/>
                          </a:solidFill>
                        </a:rPr>
                        <a:t> Guard</a:t>
                      </a:r>
                      <a:endParaRPr lang="es-ES" sz="1600" dirty="0">
                        <a:solidFill>
                          <a:srgbClr val="FF6600"/>
                        </a:solidFill>
                      </a:endParaRPr>
                    </a:p>
                  </a:txBody>
                  <a:tcPr marL="121920" marR="121920"/>
                </a:tc>
                <a:tc>
                  <a:txBody>
                    <a:bodyPr/>
                    <a:lstStyle/>
                    <a:p>
                      <a:endParaRPr lang="es-ES" dirty="0"/>
                    </a:p>
                  </a:txBody>
                  <a:tcPr marL="121920" marR="121920"/>
                </a:tc>
                <a:tc>
                  <a:txBody>
                    <a:bodyPr/>
                    <a:lstStyle/>
                    <a:p>
                      <a:pPr algn="ctr"/>
                      <a:endParaRPr lang="es-ES" sz="1400" dirty="0"/>
                    </a:p>
                  </a:txBody>
                  <a:tcPr marL="121920" marR="121920"/>
                </a:tc>
                <a:tc>
                  <a:txBody>
                    <a:bodyPr/>
                    <a:lstStyle/>
                    <a:p>
                      <a:endParaRPr lang="es-ES"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 sz="1400" dirty="0" smtClean="0">
                          <a:solidFill>
                            <a:srgbClr val="FF6600"/>
                          </a:solidFill>
                        </a:rPr>
                        <a:t>In progress</a:t>
                      </a:r>
                      <a:endParaRPr lang="es-ES" sz="1400" dirty="0" smtClean="0">
                        <a:solidFill>
                          <a:srgbClr val="FF6600"/>
                        </a:solidFill>
                      </a:endParaRPr>
                    </a:p>
                  </a:txBody>
                  <a:tcPr marL="121920" marR="121920"/>
                </a:tc>
                <a:tc>
                  <a:txBody>
                    <a:bodyPr/>
                    <a:lstStyle/>
                    <a:p>
                      <a:endParaRPr lang="es-ES"/>
                    </a:p>
                  </a:txBody>
                  <a:tcPr marL="121920" marR="121920"/>
                </a:tc>
                <a:tc>
                  <a:txBody>
                    <a:bodyPr/>
                    <a:lstStyle/>
                    <a:p>
                      <a:endParaRPr lang="es-ES"/>
                    </a:p>
                  </a:txBody>
                  <a:tcPr marL="121920" marR="121920"/>
                </a:tc>
                <a:extLst>
                  <a:ext uri="{0D108BD9-81ED-4DB2-BD59-A6C34878D82A}">
                    <a16:rowId xmlns:a16="http://schemas.microsoft.com/office/drawing/2014/main" val="10004"/>
                  </a:ext>
                </a:extLst>
              </a:tr>
              <a:tr h="360247">
                <a:tc>
                  <a:txBody>
                    <a:bodyPr/>
                    <a:lstStyle/>
                    <a:p>
                      <a:r>
                        <a:rPr lang="en" sz="1600" dirty="0" smtClean="0"/>
                        <a:t>Health</a:t>
                      </a:r>
                      <a:endParaRPr lang="es-ES" sz="1600" dirty="0"/>
                    </a:p>
                  </a:txBody>
                  <a:tcPr marL="121920" marR="121920"/>
                </a:tc>
                <a:tc>
                  <a:txBody>
                    <a:bodyPr/>
                    <a:lstStyle/>
                    <a:p>
                      <a:pPr algn="ctr"/>
                      <a:r>
                        <a:rPr lang="en" sz="1400" dirty="0" smtClean="0"/>
                        <a:t>In progress</a:t>
                      </a:r>
                      <a:endParaRPr lang="es-ES" sz="1400" dirty="0"/>
                    </a:p>
                  </a:txBody>
                  <a:tcPr marL="121920" marR="121920"/>
                </a:tc>
                <a:tc>
                  <a:txBody>
                    <a:bodyPr/>
                    <a:lstStyle/>
                    <a:p>
                      <a:endParaRPr lang="es-ES" dirty="0"/>
                    </a:p>
                  </a:txBody>
                  <a:tcPr marL="121920" marR="121920"/>
                </a:tc>
                <a:tc>
                  <a:txBody>
                    <a:bodyPr/>
                    <a:lstStyle/>
                    <a:p>
                      <a:endParaRPr lang="es-ES"/>
                    </a:p>
                  </a:txBody>
                  <a:tcPr marL="121920" marR="121920"/>
                </a:tc>
                <a:tc>
                  <a:txBody>
                    <a:bodyPr/>
                    <a:lstStyle/>
                    <a:p>
                      <a:endParaRPr lang="es-ES"/>
                    </a:p>
                  </a:txBody>
                  <a:tcPr marL="121920" marR="121920"/>
                </a:tc>
                <a:tc>
                  <a:txBody>
                    <a:bodyPr/>
                    <a:lstStyle/>
                    <a:p>
                      <a:endParaRPr lang="es-ES"/>
                    </a:p>
                  </a:txBody>
                  <a:tcPr marL="121920" marR="121920"/>
                </a:tc>
                <a:tc>
                  <a:txBody>
                    <a:bodyPr/>
                    <a:lstStyle/>
                    <a:p>
                      <a:endParaRPr lang="es-ES"/>
                    </a:p>
                  </a:txBody>
                  <a:tcPr marL="121920" marR="121920"/>
                </a:tc>
                <a:extLst>
                  <a:ext uri="{0D108BD9-81ED-4DB2-BD59-A6C34878D82A}">
                    <a16:rowId xmlns:a16="http://schemas.microsoft.com/office/drawing/2014/main" val="10005"/>
                  </a:ext>
                </a:extLst>
              </a:tr>
              <a:tr h="529080">
                <a:tc>
                  <a:txBody>
                    <a:bodyPr/>
                    <a:lstStyle/>
                    <a:p>
                      <a:r>
                        <a:rPr lang="en" sz="1600" dirty="0" smtClean="0"/>
                        <a:t>Weapon Systems</a:t>
                      </a:r>
                      <a:endParaRPr lang="es-ES" sz="1600" dirty="0"/>
                    </a:p>
                  </a:txBody>
                  <a:tcPr marL="121920" marR="121920"/>
                </a:tc>
                <a:tc>
                  <a:txBody>
                    <a:bodyPr/>
                    <a:lstStyle/>
                    <a:p>
                      <a:endParaRPr lang="es-ES" dirty="0"/>
                    </a:p>
                  </a:txBody>
                  <a:tcPr marL="121920" marR="121920"/>
                </a:tc>
                <a:tc>
                  <a:txBody>
                    <a:bodyPr/>
                    <a:lstStyle/>
                    <a:p>
                      <a:r>
                        <a:rPr lang="en" sz="1400" smtClean="0"/>
                        <a:t>In progress</a:t>
                      </a:r>
                      <a:endParaRPr lang="es-ES" sz="1400"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extLst>
                  <a:ext uri="{0D108BD9-81ED-4DB2-BD59-A6C34878D82A}">
                    <a16:rowId xmlns:a16="http://schemas.microsoft.com/office/drawing/2014/main" val="10006"/>
                  </a:ext>
                </a:extLst>
              </a:tr>
              <a:tr h="360247">
                <a:tc>
                  <a:txBody>
                    <a:bodyPr/>
                    <a:lstStyle/>
                    <a:p>
                      <a:r>
                        <a:rPr lang="en" sz="1600" dirty="0" smtClean="0"/>
                        <a:t>Engineering</a:t>
                      </a:r>
                      <a:endParaRPr lang="es-ES" sz="1600" dirty="0"/>
                    </a:p>
                  </a:txBody>
                  <a:tcPr marL="121920" marR="121920"/>
                </a:tc>
                <a:tc>
                  <a:txBody>
                    <a:bodyPr/>
                    <a:lstStyle/>
                    <a:p>
                      <a:pPr algn="ctr"/>
                      <a:endParaRPr lang="es-ES" sz="1400"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extLst>
                  <a:ext uri="{0D108BD9-81ED-4DB2-BD59-A6C34878D82A}">
                    <a16:rowId xmlns:a16="http://schemas.microsoft.com/office/drawing/2014/main" val="10007"/>
                  </a:ext>
                </a:extLst>
              </a:tr>
              <a:tr h="360247">
                <a:tc>
                  <a:txBody>
                    <a:bodyPr/>
                    <a:lstStyle/>
                    <a:p>
                      <a:r>
                        <a:rPr lang="en" sz="1600" dirty="0" smtClean="0"/>
                        <a:t>Operations</a:t>
                      </a:r>
                      <a:endParaRPr lang="es-ES" sz="1600" dirty="0"/>
                    </a:p>
                  </a:txBody>
                  <a:tcPr marL="121920" marR="121920"/>
                </a:tc>
                <a:tc>
                  <a:txBody>
                    <a:bodyPr/>
                    <a:lstStyle/>
                    <a:p>
                      <a:pPr algn="ctr"/>
                      <a:r>
                        <a:rPr lang="en" sz="1400" dirty="0" smtClean="0"/>
                        <a:t>In progress</a:t>
                      </a:r>
                      <a:endParaRPr lang="es-ES" sz="1400"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extLst>
                  <a:ext uri="{0D108BD9-81ED-4DB2-BD59-A6C34878D82A}">
                    <a16:rowId xmlns:a16="http://schemas.microsoft.com/office/drawing/2014/main" val="10008"/>
                  </a:ext>
                </a:extLst>
              </a:tr>
              <a:tr h="397371">
                <a:tc>
                  <a:txBody>
                    <a:bodyPr/>
                    <a:lstStyle/>
                    <a:p>
                      <a:r>
                        <a:rPr lang="en" sz="1600" dirty="0" smtClean="0"/>
                        <a:t>Special Forces</a:t>
                      </a:r>
                      <a:endParaRPr lang="es-ES" sz="1600" dirty="0"/>
                    </a:p>
                  </a:txBody>
                  <a:tcPr marL="121920" marR="121920"/>
                </a:tc>
                <a:tc>
                  <a:txBody>
                    <a:bodyPr/>
                    <a:lstStyle/>
                    <a:p>
                      <a:r>
                        <a:rPr lang="en" dirty="0" smtClean="0"/>
                        <a:t>   </a:t>
                      </a:r>
                      <a:endParaRPr lang="es-ES" dirty="0"/>
                    </a:p>
                  </a:txBody>
                  <a:tcPr marL="121920" marR="121920"/>
                </a:tc>
                <a:tc>
                  <a:txBody>
                    <a:bodyPr/>
                    <a:lstStyle/>
                    <a:p>
                      <a:endParaRPr lang="es-ES" dirty="0"/>
                    </a:p>
                  </a:txBody>
                  <a:tcPr marL="121920" marR="121920"/>
                </a:tc>
                <a:tc>
                  <a:txBody>
                    <a:bodyPr/>
                    <a:lstStyle/>
                    <a:p>
                      <a:endParaRPr lang="es-ES" dirty="0"/>
                    </a:p>
                  </a:txBody>
                  <a:tcPr marL="121920" marR="121920"/>
                </a:tc>
                <a:tc>
                  <a:txBody>
                    <a:bodyPr/>
                    <a:lstStyle/>
                    <a:p>
                      <a:r>
                        <a:rPr lang="en" sz="1400" dirty="0" smtClean="0"/>
                        <a:t>In progress</a:t>
                      </a:r>
                      <a:endParaRPr lang="es-ES" sz="1400" dirty="0"/>
                    </a:p>
                  </a:txBody>
                  <a:tcPr marL="121920" marR="121920"/>
                </a:tc>
                <a:tc>
                  <a:txBody>
                    <a:bodyPr/>
                    <a:lstStyle/>
                    <a:p>
                      <a:endParaRPr lang="es-ES" dirty="0"/>
                    </a:p>
                  </a:txBody>
                  <a:tcPr marL="121920" marR="121920"/>
                </a:tc>
                <a:tc>
                  <a:txBody>
                    <a:bodyPr/>
                    <a:lstStyle/>
                    <a:p>
                      <a:endParaRPr lang="es-ES" dirty="0"/>
                    </a:p>
                  </a:txBody>
                  <a:tcPr marL="121920" marR="121920"/>
                </a:tc>
                <a:extLst>
                  <a:ext uri="{0D108BD9-81ED-4DB2-BD59-A6C34878D82A}">
                    <a16:rowId xmlns:a16="http://schemas.microsoft.com/office/drawing/2014/main" val="10009"/>
                  </a:ext>
                </a:extLst>
              </a:tr>
            </a:tbl>
          </a:graphicData>
        </a:graphic>
      </p:graphicFrame>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2817647" y="6376610"/>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4751847" y="6376610"/>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6277227" y="6376610"/>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2818523" y="3490791"/>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4751850" y="3490791"/>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6288021" y="3490791"/>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2816409" y="3915906"/>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1164" t="13551" r="30582" b="11935"/>
          <a:stretch/>
        </p:blipFill>
        <p:spPr bwMode="auto">
          <a:xfrm>
            <a:off x="2865354" y="4328534"/>
            <a:ext cx="362817" cy="28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2841501" y="5157192"/>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64" t="13551" r="30582" b="11935"/>
          <a:stretch/>
        </p:blipFill>
        <p:spPr bwMode="auto">
          <a:xfrm>
            <a:off x="2865354" y="5597624"/>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66" y="34578"/>
            <a:ext cx="526415" cy="732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 name="0 Imagen"/>
          <p:cNvPicPr/>
          <p:nvPr/>
        </p:nvPicPr>
        <p:blipFill>
          <a:blip r:embed="rId4" cstate="screen">
            <a:extLst>
              <a:ext uri="{28A0092B-C50C-407E-A947-70E740481C1C}">
                <a14:useLocalDpi xmlns:a14="http://schemas.microsoft.com/office/drawing/2010/main"/>
              </a:ext>
            </a:extLst>
          </a:blip>
          <a:stretch>
            <a:fillRect/>
          </a:stretch>
        </p:blipFill>
        <p:spPr>
          <a:xfrm>
            <a:off x="11278741" y="-86203"/>
            <a:ext cx="913259" cy="908720"/>
          </a:xfrm>
          <a:prstGeom prst="rect">
            <a:avLst/>
          </a:prstGeom>
        </p:spPr>
      </p:pic>
      <p:pic>
        <p:nvPicPr>
          <p:cNvPr id="17" name="Picture 2"/>
          <p:cNvPicPr>
            <a:picLocks noChangeAspect="1" noChangeArrowheads="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1164" t="13551" r="30582" b="11935"/>
          <a:stretch/>
        </p:blipFill>
        <p:spPr bwMode="auto">
          <a:xfrm>
            <a:off x="4676977" y="4358357"/>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1164" t="13551" r="30582" b="11935"/>
          <a:stretch/>
        </p:blipFill>
        <p:spPr bwMode="auto">
          <a:xfrm>
            <a:off x="6245964" y="4328534"/>
            <a:ext cx="38667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281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74187"/>
            <a:ext cx="8144962" cy="6858594"/>
          </a:xfrm>
          <a:prstGeom prst="rect">
            <a:avLst/>
          </a:prstGeom>
        </p:spPr>
      </p:pic>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4220" y="683489"/>
            <a:ext cx="4907780" cy="5116947"/>
          </a:xfrm>
          <a:prstGeom prst="rect">
            <a:avLst/>
          </a:prstGeom>
        </p:spPr>
      </p:pic>
    </p:spTree>
    <p:extLst>
      <p:ext uri="{BB962C8B-B14F-4D97-AF65-F5344CB8AC3E}">
        <p14:creationId xmlns:p14="http://schemas.microsoft.com/office/powerpoint/2010/main" val="627735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43778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911735" y="993649"/>
            <a:ext cx="9144000" cy="1858963"/>
          </a:xfrm>
        </p:spPr>
        <p:txBody>
          <a:bodyPr>
            <a:normAutofit fontScale="90000"/>
          </a:bodyPr>
          <a:lstStyle/>
          <a:p>
            <a:r>
              <a:rPr lang="en" b="1" dirty="0" smtClean="0">
                <a:solidFill>
                  <a:schemeClr val="accent1">
                    <a:lumMod val="75000"/>
                  </a:schemeClr>
                </a:solidFill>
                <a:effectLst>
                  <a:outerShdw blurRad="38100" dist="38100" dir="2700000" algn="tl">
                    <a:srgbClr val="000000">
                      <a:alpha val="43137"/>
                    </a:srgbClr>
                  </a:outerShdw>
                </a:effectLst>
              </a:rPr>
              <a:t>Curriculum Design Oriented to the Development of Competencies</a:t>
            </a:r>
            <a:endParaRPr lang="es-ES" b="1" dirty="0">
              <a:solidFill>
                <a:schemeClr val="accent1">
                  <a:lumMod val="75000"/>
                </a:schemeClr>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4735946" y="3894718"/>
            <a:ext cx="6858000" cy="619050"/>
          </a:xfrm>
        </p:spPr>
        <p:txBody>
          <a:bodyPr>
            <a:noAutofit/>
          </a:bodyPr>
          <a:lstStyle/>
          <a:p>
            <a:r>
              <a:rPr lang="en" b="1" dirty="0" smtClean="0">
                <a:solidFill>
                  <a:schemeClr val="accent1">
                    <a:lumMod val="75000"/>
                  </a:schemeClr>
                </a:solidFill>
              </a:rPr>
              <a:t>Quality Assurance Unit</a:t>
            </a:r>
            <a:endParaRPr lang="es-ES" b="1" dirty="0">
              <a:solidFill>
                <a:schemeClr val="accent1">
                  <a:lumMod val="75000"/>
                </a:schemeClr>
              </a:solidFill>
            </a:endParaRPr>
          </a:p>
        </p:txBody>
      </p:sp>
      <p:sp>
        <p:nvSpPr>
          <p:cNvPr id="4" name="CuadroTexto 3"/>
          <p:cNvSpPr txBox="1"/>
          <p:nvPr/>
        </p:nvSpPr>
        <p:spPr>
          <a:xfrm>
            <a:off x="6156036" y="4856460"/>
            <a:ext cx="5749636" cy="1200329"/>
          </a:xfrm>
          <a:prstGeom prst="rect">
            <a:avLst/>
          </a:prstGeom>
          <a:noFill/>
        </p:spPr>
        <p:txBody>
          <a:bodyPr wrap="square" rtlCol="0">
            <a:spAutoFit/>
          </a:bodyPr>
          <a:lstStyle/>
          <a:p>
            <a:r>
              <a:rPr lang="en" b="1" dirty="0">
                <a:solidFill>
                  <a:schemeClr val="accent1">
                    <a:lumMod val="75000"/>
                  </a:schemeClr>
                </a:solidFill>
              </a:rPr>
              <a:t>Area of Analysis, Development and Curriculum Innovation</a:t>
            </a:r>
          </a:p>
          <a:p>
            <a:endParaRPr lang="es-CL" dirty="0">
              <a:solidFill>
                <a:schemeClr val="accent1">
                  <a:lumMod val="75000"/>
                </a:schemeClr>
              </a:solidFill>
            </a:endParaRPr>
          </a:p>
          <a:p>
            <a:r>
              <a:rPr lang="en" b="1" i="1" dirty="0">
                <a:solidFill>
                  <a:schemeClr val="accent1">
                    <a:lumMod val="75000"/>
                  </a:schemeClr>
                </a:solidFill>
              </a:rPr>
              <a:t>Mg. Mrs. Cecilia Robledo </a:t>
            </a:r>
            <a:r>
              <a:rPr lang="en" b="1" i="1" dirty="0" smtClean="0">
                <a:solidFill>
                  <a:schemeClr val="accent1">
                    <a:lumMod val="75000"/>
                  </a:schemeClr>
                </a:solidFill>
              </a:rPr>
              <a:t>Güiraldes</a:t>
            </a:r>
            <a:endParaRPr lang="es-CL" b="1" i="1" dirty="0">
              <a:solidFill>
                <a:schemeClr val="accent1">
                  <a:lumMod val="75000"/>
                </a:schemeClr>
              </a:solidFill>
            </a:endParaRPr>
          </a:p>
          <a:p>
            <a:r>
              <a:rPr lang="en" b="1" i="1" dirty="0">
                <a:solidFill>
                  <a:schemeClr val="accent1">
                    <a:lumMod val="75000"/>
                  </a:schemeClr>
                </a:solidFill>
              </a:rPr>
              <a:t>Dr. Erna Díaz </a:t>
            </a:r>
            <a:r>
              <a:rPr lang="en" b="1" i="1" dirty="0" smtClean="0">
                <a:solidFill>
                  <a:schemeClr val="accent1">
                    <a:lumMod val="75000"/>
                  </a:schemeClr>
                </a:solidFill>
              </a:rPr>
              <a:t>Cruz.</a:t>
            </a:r>
            <a:endParaRPr lang="es-CL" b="1" i="1" dirty="0">
              <a:solidFill>
                <a:schemeClr val="accent1">
                  <a:lumMod val="75000"/>
                </a:schemeClr>
              </a:solidFill>
            </a:endParaRP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52363" y="2298488"/>
            <a:ext cx="1563227" cy="2244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34647" y="1923131"/>
            <a:ext cx="4040189" cy="4837828"/>
          </a:xfrm>
          <a:prstGeom prst="rect">
            <a:avLst/>
          </a:prstGeom>
        </p:spPr>
      </p:pic>
      <p:pic>
        <p:nvPicPr>
          <p:cNvPr id="9" name="Imagen 8"/>
          <p:cNvPicPr>
            <a:picLocks noChangeAspect="1"/>
          </p:cNvPicPr>
          <p:nvPr/>
        </p:nvPicPr>
        <p:blipFill>
          <a:blip r:embed="rId5" cstate="screen">
            <a:clrChange>
              <a:clrFrom>
                <a:srgbClr val="E2E2E2"/>
              </a:clrFrom>
              <a:clrTo>
                <a:srgbClr val="E2E2E2">
                  <a:alpha val="0"/>
                </a:srgbClr>
              </a:clrTo>
            </a:clrChange>
            <a:extLst>
              <a:ext uri="{28A0092B-C50C-407E-A947-70E740481C1C}">
                <a14:useLocalDpi xmlns:a14="http://schemas.microsoft.com/office/drawing/2010/main"/>
              </a:ext>
            </a:extLst>
          </a:blip>
          <a:stretch>
            <a:fillRect/>
          </a:stretch>
        </p:blipFill>
        <p:spPr>
          <a:xfrm>
            <a:off x="-754368" y="-365034"/>
            <a:ext cx="3946536" cy="2959902"/>
          </a:xfrm>
          <a:prstGeom prst="rect">
            <a:avLst/>
          </a:prstGeom>
        </p:spPr>
      </p:pic>
    </p:spTree>
    <p:extLst>
      <p:ext uri="{BB962C8B-B14F-4D97-AF65-F5344CB8AC3E}">
        <p14:creationId xmlns:p14="http://schemas.microsoft.com/office/powerpoint/2010/main" val="2859062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5622535" y="153269"/>
            <a:ext cx="6427204" cy="6560822"/>
          </a:xfrm>
          <a:prstGeom prst="rect">
            <a:avLst/>
          </a:prstGeom>
        </p:spPr>
      </p:pic>
      <p:pic>
        <p:nvPicPr>
          <p:cNvPr id="4" name="Imagen 3"/>
          <p:cNvPicPr>
            <a:picLocks noChangeAspect="1"/>
          </p:cNvPicPr>
          <p:nvPr/>
        </p:nvPicPr>
        <p:blipFill>
          <a:blip r:embed="rId3"/>
          <a:stretch>
            <a:fillRect/>
          </a:stretch>
        </p:blipFill>
        <p:spPr>
          <a:xfrm>
            <a:off x="226966" y="153268"/>
            <a:ext cx="5296380" cy="6560822"/>
          </a:xfrm>
          <a:prstGeom prst="rect">
            <a:avLst/>
          </a:prstGeom>
        </p:spPr>
      </p:pic>
      <p:sp>
        <p:nvSpPr>
          <p:cNvPr id="9" name="Rectángulo 8"/>
          <p:cNvSpPr/>
          <p:nvPr/>
        </p:nvSpPr>
        <p:spPr>
          <a:xfrm rot="18891092">
            <a:off x="376434" y="864142"/>
            <a:ext cx="2403473" cy="1077218"/>
          </a:xfrm>
          <a:prstGeom prst="rect">
            <a:avLst/>
          </a:prstGeom>
          <a:solidFill>
            <a:schemeClr val="accent1">
              <a:lumMod val="50000"/>
            </a:schemeClr>
          </a:solidFill>
        </p:spPr>
        <p:txBody>
          <a:bodyPr wrap="square">
            <a:spAutoFit/>
          </a:bodyPr>
          <a:lstStyle/>
          <a:p>
            <a:r>
              <a:rPr lang="es-CL" sz="1600" dirty="0" err="1" smtClean="0">
                <a:solidFill>
                  <a:schemeClr val="bg1"/>
                </a:solidFill>
                <a:latin typeface="Arial Black" panose="020B0A04020102020204" pitchFamily="34" charset="0"/>
              </a:rPr>
              <a:t>Competency</a:t>
            </a:r>
            <a:r>
              <a:rPr lang="es-CL" sz="1600" dirty="0" smtClean="0">
                <a:solidFill>
                  <a:schemeClr val="bg1"/>
                </a:solidFill>
                <a:latin typeface="Arial Black" panose="020B0A04020102020204" pitchFamily="34" charset="0"/>
              </a:rPr>
              <a:t> </a:t>
            </a:r>
            <a:r>
              <a:rPr lang="es-CL" sz="1600" dirty="0" err="1" smtClean="0">
                <a:solidFill>
                  <a:schemeClr val="bg1"/>
                </a:solidFill>
                <a:latin typeface="Arial Black" panose="020B0A04020102020204" pitchFamily="34" charset="0"/>
              </a:rPr>
              <a:t>Based</a:t>
            </a:r>
            <a:r>
              <a:rPr lang="es-CL" sz="1600" dirty="0" smtClean="0">
                <a:solidFill>
                  <a:schemeClr val="bg1"/>
                </a:solidFill>
                <a:latin typeface="Arial Black" panose="020B0A04020102020204" pitchFamily="34" charset="0"/>
              </a:rPr>
              <a:t> </a:t>
            </a:r>
            <a:r>
              <a:rPr lang="es-CL" sz="1600" dirty="0" err="1" smtClean="0">
                <a:solidFill>
                  <a:schemeClr val="bg1"/>
                </a:solidFill>
                <a:latin typeface="Arial Black" panose="020B0A04020102020204" pitchFamily="34" charset="0"/>
              </a:rPr>
              <a:t>Pedagogical</a:t>
            </a:r>
            <a:r>
              <a:rPr lang="es-CL" sz="1600" dirty="0" smtClean="0">
                <a:solidFill>
                  <a:schemeClr val="bg1"/>
                </a:solidFill>
                <a:latin typeface="Arial Black" panose="020B0A04020102020204" pitchFamily="34" charset="0"/>
              </a:rPr>
              <a:t> </a:t>
            </a:r>
            <a:r>
              <a:rPr lang="es-CL" sz="1600" dirty="0" err="1" smtClean="0">
                <a:solidFill>
                  <a:schemeClr val="bg1"/>
                </a:solidFill>
                <a:latin typeface="Arial Black" panose="020B0A04020102020204" pitchFamily="34" charset="0"/>
              </a:rPr>
              <a:t>Course</a:t>
            </a:r>
            <a:r>
              <a:rPr lang="es-CL" sz="1600" dirty="0" smtClean="0">
                <a:solidFill>
                  <a:schemeClr val="bg1"/>
                </a:solidFill>
                <a:latin typeface="Arial Black" panose="020B0A04020102020204" pitchFamily="34" charset="0"/>
              </a:rPr>
              <a:t> </a:t>
            </a:r>
            <a:r>
              <a:rPr lang="es-CL" sz="1600" dirty="0" err="1" smtClean="0">
                <a:solidFill>
                  <a:schemeClr val="bg1"/>
                </a:solidFill>
                <a:latin typeface="Arial Black" panose="020B0A04020102020204" pitchFamily="34" charset="0"/>
              </a:rPr>
              <a:t>for</a:t>
            </a:r>
            <a:r>
              <a:rPr lang="es-CL" sz="1600" dirty="0" smtClean="0">
                <a:solidFill>
                  <a:schemeClr val="bg1"/>
                </a:solidFill>
                <a:latin typeface="Arial Black" panose="020B0A04020102020204" pitchFamily="34" charset="0"/>
              </a:rPr>
              <a:t> </a:t>
            </a:r>
            <a:r>
              <a:rPr lang="es-CL" sz="1600" dirty="0" err="1" smtClean="0">
                <a:solidFill>
                  <a:schemeClr val="bg1"/>
                </a:solidFill>
                <a:latin typeface="Arial Black" panose="020B0A04020102020204" pitchFamily="34" charset="0"/>
              </a:rPr>
              <a:t>Trainers</a:t>
            </a:r>
            <a:endParaRPr lang="es-CL" sz="1600" dirty="0" smtClean="0">
              <a:solidFill>
                <a:schemeClr val="bg1"/>
              </a:solidFill>
              <a:latin typeface="Arial Black" panose="020B0A04020102020204" pitchFamily="34" charset="0"/>
            </a:endParaRPr>
          </a:p>
          <a:p>
            <a:endParaRPr lang="es-CL" sz="1600" dirty="0">
              <a:solidFill>
                <a:schemeClr val="bg1"/>
              </a:solidFill>
              <a:latin typeface="Arial Black" panose="020B0A04020102020204" pitchFamily="34" charset="0"/>
            </a:endParaRPr>
          </a:p>
        </p:txBody>
      </p:sp>
      <p:sp>
        <p:nvSpPr>
          <p:cNvPr id="12" name="CuadroTexto 11"/>
          <p:cNvSpPr txBox="1"/>
          <p:nvPr/>
        </p:nvSpPr>
        <p:spPr>
          <a:xfrm>
            <a:off x="326154" y="4156363"/>
            <a:ext cx="1884218" cy="707886"/>
          </a:xfrm>
          <a:prstGeom prst="rect">
            <a:avLst/>
          </a:prstGeom>
          <a:solidFill>
            <a:schemeClr val="accent5">
              <a:lumMod val="75000"/>
            </a:schemeClr>
          </a:solidFill>
        </p:spPr>
        <p:txBody>
          <a:bodyPr wrap="square" rtlCol="0">
            <a:spAutoFit/>
          </a:bodyPr>
          <a:lstStyle/>
          <a:p>
            <a:r>
              <a:rPr lang="es-CL"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EDUCATIONAL METODOLOGIES</a:t>
            </a:r>
            <a:endParaRPr lang="es-CL"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81848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8625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43" y="0"/>
            <a:ext cx="11934929" cy="6849431"/>
          </a:xfrm>
          <a:prstGeom prst="rect">
            <a:avLst/>
          </a:prstGeom>
        </p:spPr>
      </p:pic>
    </p:spTree>
    <p:extLst>
      <p:ext uri="{BB962C8B-B14F-4D97-AF65-F5344CB8AC3E}">
        <p14:creationId xmlns:p14="http://schemas.microsoft.com/office/powerpoint/2010/main" val="83046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4395" r="1538" b="17777"/>
          <a:stretch/>
        </p:blipFill>
        <p:spPr>
          <a:xfrm>
            <a:off x="0" y="0"/>
            <a:ext cx="12214974" cy="6858000"/>
          </a:xfrm>
          <a:prstGeom prst="rect">
            <a:avLst/>
          </a:prstGeom>
        </p:spPr>
      </p:pic>
      <p:sp>
        <p:nvSpPr>
          <p:cNvPr id="3" name="CuadroTexto 2"/>
          <p:cNvSpPr txBox="1"/>
          <p:nvPr/>
        </p:nvSpPr>
        <p:spPr>
          <a:xfrm>
            <a:off x="2826327" y="823092"/>
            <a:ext cx="6585528" cy="400110"/>
          </a:xfrm>
          <a:prstGeom prst="rect">
            <a:avLst/>
          </a:prstGeom>
          <a:solidFill>
            <a:schemeClr val="bg1"/>
          </a:solidFill>
        </p:spPr>
        <p:txBody>
          <a:bodyPr wrap="square" rtlCol="0">
            <a:spAutoFit/>
          </a:bodyPr>
          <a:lstStyle/>
          <a:p>
            <a:r>
              <a:rPr lang="es-MX" sz="2000" b="1" dirty="0" smtClean="0">
                <a:solidFill>
                  <a:schemeClr val="bg2">
                    <a:lumMod val="25000"/>
                  </a:schemeClr>
                </a:solidFill>
              </a:rPr>
              <a:t>NAVAL EDUCATIONAL MODEL ORIENTED TO COMPETENCIES</a:t>
            </a:r>
            <a:endParaRPr lang="es-MX" sz="2000" b="1" dirty="0">
              <a:solidFill>
                <a:schemeClr val="bg2">
                  <a:lumMod val="25000"/>
                </a:schemeClr>
              </a:solidFill>
            </a:endParaRPr>
          </a:p>
        </p:txBody>
      </p:sp>
      <p:grpSp>
        <p:nvGrpSpPr>
          <p:cNvPr id="8" name="Grupo 7"/>
          <p:cNvGrpSpPr/>
          <p:nvPr/>
        </p:nvGrpSpPr>
        <p:grpSpPr>
          <a:xfrm>
            <a:off x="2142838" y="1260159"/>
            <a:ext cx="7148944" cy="716434"/>
            <a:chOff x="2189018" y="1574183"/>
            <a:chExt cx="7148944" cy="716434"/>
          </a:xfrm>
        </p:grpSpPr>
        <p:sp>
          <p:nvSpPr>
            <p:cNvPr id="2" name="Flecha a la derecha con bandas 1"/>
            <p:cNvSpPr/>
            <p:nvPr/>
          </p:nvSpPr>
          <p:spPr>
            <a:xfrm>
              <a:off x="6779490" y="1574183"/>
              <a:ext cx="2558472" cy="716434"/>
            </a:xfrm>
            <a:prstGeom prst="stripedRightArrow">
              <a:avLst>
                <a:gd name="adj1" fmla="val 68049"/>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Flecha a la derecha con bandas 4"/>
            <p:cNvSpPr/>
            <p:nvPr/>
          </p:nvSpPr>
          <p:spPr>
            <a:xfrm>
              <a:off x="4567381" y="1574183"/>
              <a:ext cx="2558472" cy="716434"/>
            </a:xfrm>
            <a:prstGeom prst="stripedRightArrow">
              <a:avLst>
                <a:gd name="adj1" fmla="val 68049"/>
                <a:gd name="adj2" fmla="val 50000"/>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lecha a la derecha con bandas 5"/>
            <p:cNvSpPr/>
            <p:nvPr/>
          </p:nvSpPr>
          <p:spPr>
            <a:xfrm>
              <a:off x="2189018" y="1574183"/>
              <a:ext cx="2724726" cy="716434"/>
            </a:xfrm>
            <a:prstGeom prst="stripedRightArrow">
              <a:avLst>
                <a:gd name="adj1" fmla="val 68049"/>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p:cNvSpPr txBox="1"/>
            <p:nvPr/>
          </p:nvSpPr>
          <p:spPr>
            <a:xfrm>
              <a:off x="2743199" y="1732345"/>
              <a:ext cx="6396181" cy="400110"/>
            </a:xfrm>
            <a:prstGeom prst="rect">
              <a:avLst/>
            </a:prstGeom>
            <a:noFill/>
          </p:spPr>
          <p:txBody>
            <a:bodyPr wrap="square" rtlCol="0">
              <a:spAutoFit/>
            </a:bodyPr>
            <a:lstStyle/>
            <a:p>
              <a:r>
                <a:rPr lang="es-MX" sz="2000" b="1" dirty="0" smtClean="0">
                  <a:solidFill>
                    <a:schemeClr val="bg1"/>
                  </a:solidFill>
                </a:rPr>
                <a:t>FORMATION	      ESPECIALIZATION        POSTGRADUATE</a:t>
              </a:r>
              <a:endParaRPr lang="es-MX" sz="2000" b="1" dirty="0">
                <a:solidFill>
                  <a:schemeClr val="bg1"/>
                </a:solidFill>
              </a:endParaRPr>
            </a:p>
          </p:txBody>
        </p:sp>
      </p:grpSp>
      <p:sp>
        <p:nvSpPr>
          <p:cNvPr id="9" name="CuadroTexto 8"/>
          <p:cNvSpPr txBox="1"/>
          <p:nvPr/>
        </p:nvSpPr>
        <p:spPr>
          <a:xfrm>
            <a:off x="2789383" y="4121839"/>
            <a:ext cx="130463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MX" sz="1600" b="1" dirty="0" smtClean="0">
                <a:solidFill>
                  <a:schemeClr val="bg2">
                    <a:lumMod val="25000"/>
                  </a:schemeClr>
                </a:solidFill>
              </a:rPr>
              <a:t>CURRICULAR</a:t>
            </a:r>
            <a:r>
              <a:rPr lang="es-MX" sz="2000" b="1" dirty="0" smtClean="0">
                <a:solidFill>
                  <a:schemeClr val="bg2">
                    <a:lumMod val="25000"/>
                  </a:schemeClr>
                </a:solidFill>
              </a:rPr>
              <a:t> </a:t>
            </a:r>
          </a:p>
          <a:p>
            <a:pPr algn="ctr"/>
            <a:r>
              <a:rPr lang="es-MX" sz="1600" b="1" dirty="0" smtClean="0">
                <a:solidFill>
                  <a:schemeClr val="bg2">
                    <a:lumMod val="25000"/>
                  </a:schemeClr>
                </a:solidFill>
              </a:rPr>
              <a:t>MODEL</a:t>
            </a:r>
            <a:endParaRPr lang="es-MX" sz="1600" b="1" dirty="0">
              <a:solidFill>
                <a:schemeClr val="bg2">
                  <a:lumMod val="25000"/>
                </a:schemeClr>
              </a:solidFill>
            </a:endParaRPr>
          </a:p>
        </p:txBody>
      </p:sp>
      <p:sp>
        <p:nvSpPr>
          <p:cNvPr id="10" name="CuadroTexto 9"/>
          <p:cNvSpPr txBox="1"/>
          <p:nvPr/>
        </p:nvSpPr>
        <p:spPr>
          <a:xfrm>
            <a:off x="8894618" y="3918699"/>
            <a:ext cx="1256146" cy="1015663"/>
          </a:xfrm>
          <a:prstGeom prst="rect">
            <a:avLst/>
          </a:prstGeom>
          <a:solidFill>
            <a:schemeClr val="tx1">
              <a:lumMod val="65000"/>
              <a:lumOff val="35000"/>
            </a:schemeClr>
          </a:solidFill>
        </p:spPr>
        <p:txBody>
          <a:bodyPr wrap="square" rtlCol="0">
            <a:spAutoFit/>
          </a:bodyPr>
          <a:lstStyle/>
          <a:p>
            <a:pPr algn="ctr"/>
            <a:endParaRPr lang="es-MX" sz="1200" b="1" dirty="0" smtClean="0">
              <a:solidFill>
                <a:schemeClr val="bg1"/>
              </a:solidFill>
            </a:endParaRPr>
          </a:p>
          <a:p>
            <a:pPr algn="ctr"/>
            <a:r>
              <a:rPr lang="es-MX" sz="1200" b="1" dirty="0" smtClean="0">
                <a:solidFill>
                  <a:schemeClr val="bg1"/>
                </a:solidFill>
              </a:rPr>
              <a:t>FOCUS ON ORIENTED TO COMPETENCIES</a:t>
            </a:r>
          </a:p>
          <a:p>
            <a:pPr algn="ctr"/>
            <a:endParaRPr lang="es-MX" sz="1200" b="1" dirty="0">
              <a:solidFill>
                <a:schemeClr val="bg1"/>
              </a:solidFill>
            </a:endParaRPr>
          </a:p>
        </p:txBody>
      </p:sp>
    </p:spTree>
    <p:extLst>
      <p:ext uri="{BB962C8B-B14F-4D97-AF65-F5344CB8AC3E}">
        <p14:creationId xmlns:p14="http://schemas.microsoft.com/office/powerpoint/2010/main" val="33439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15086"/>
            <a:ext cx="12106206" cy="4909496"/>
          </a:xfrm>
          <a:prstGeom prst="rect">
            <a:avLst/>
          </a:prstGeom>
        </p:spPr>
      </p:pic>
    </p:spTree>
    <p:extLst>
      <p:ext uri="{BB962C8B-B14F-4D97-AF65-F5344CB8AC3E}">
        <p14:creationId xmlns:p14="http://schemas.microsoft.com/office/powerpoint/2010/main" val="385528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85308"/>
          </a:xfrm>
          <a:prstGeom prst="rect">
            <a:avLst/>
          </a:prstGeom>
        </p:spPr>
      </p:pic>
    </p:spTree>
    <p:extLst>
      <p:ext uri="{BB962C8B-B14F-4D97-AF65-F5344CB8AC3E}">
        <p14:creationId xmlns:p14="http://schemas.microsoft.com/office/powerpoint/2010/main" val="140951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screen">
            <a:extLst>
              <a:ext uri="{28A0092B-C50C-407E-A947-70E740481C1C}">
                <a14:useLocalDpi xmlns:a14="http://schemas.microsoft.com/office/drawing/2010/main"/>
              </a:ext>
            </a:extLst>
          </a:blip>
          <a:srcRect t="13016"/>
          <a:stretch/>
        </p:blipFill>
        <p:spPr>
          <a:xfrm>
            <a:off x="2818092" y="1773382"/>
            <a:ext cx="9373908" cy="5084618"/>
          </a:xfrm>
          <a:prstGeom prst="rect">
            <a:avLst/>
          </a:prstGeom>
        </p:spPr>
      </p:pic>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0" y="1"/>
            <a:ext cx="7038109" cy="2789382"/>
          </a:xfrm>
          <a:prstGeom prst="rect">
            <a:avLst/>
          </a:prstGeom>
        </p:spPr>
      </p:pic>
    </p:spTree>
    <p:extLst>
      <p:ext uri="{BB962C8B-B14F-4D97-AF65-F5344CB8AC3E}">
        <p14:creationId xmlns:p14="http://schemas.microsoft.com/office/powerpoint/2010/main" val="996829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1891" y="0"/>
            <a:ext cx="12124290" cy="5218545"/>
          </a:xfrm>
          <a:prstGeom prst="rect">
            <a:avLst/>
          </a:prstGeom>
        </p:spPr>
      </p:pic>
    </p:spTree>
    <p:extLst>
      <p:ext uri="{BB962C8B-B14F-4D97-AF65-F5344CB8AC3E}">
        <p14:creationId xmlns:p14="http://schemas.microsoft.com/office/powerpoint/2010/main" val="193603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24385" t="22183" r="21670" b="9375"/>
          <a:stretch/>
        </p:blipFill>
        <p:spPr>
          <a:xfrm>
            <a:off x="0" y="0"/>
            <a:ext cx="6121831" cy="6832526"/>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1831" y="0"/>
            <a:ext cx="6070169" cy="759417"/>
          </a:xfrm>
          <a:prstGeom prst="rect">
            <a:avLst/>
          </a:prstGeom>
        </p:spPr>
      </p:pic>
      <p:sp>
        <p:nvSpPr>
          <p:cNvPr id="7" name="Rectángulo 6"/>
          <p:cNvSpPr/>
          <p:nvPr/>
        </p:nvSpPr>
        <p:spPr>
          <a:xfrm>
            <a:off x="6225155" y="1404980"/>
            <a:ext cx="1183036" cy="769441"/>
          </a:xfrm>
          <a:prstGeom prst="rect">
            <a:avLst/>
          </a:prstGeom>
          <a:solidFill>
            <a:schemeClr val="bg1"/>
          </a:solidFill>
        </p:spPr>
        <p:txBody>
          <a:bodyPr wrap="square">
            <a:spAutoFit/>
          </a:bodyPr>
          <a:lstStyle/>
          <a:p>
            <a:endParaRPr lang="es-MX" sz="1100" dirty="0"/>
          </a:p>
          <a:p>
            <a:endParaRPr lang="es-MX" sz="1100" dirty="0" smtClean="0"/>
          </a:p>
          <a:p>
            <a:endParaRPr lang="es-MX" sz="1100" dirty="0"/>
          </a:p>
          <a:p>
            <a:endParaRPr lang="es-MX" sz="1100" dirty="0"/>
          </a:p>
        </p:txBody>
      </p:sp>
      <p:graphicFrame>
        <p:nvGraphicFramePr>
          <p:cNvPr id="9" name="Tabla 8"/>
          <p:cNvGraphicFramePr>
            <a:graphicFrameLocks noGrp="1"/>
          </p:cNvGraphicFramePr>
          <p:nvPr>
            <p:extLst>
              <p:ext uri="{D42A27DB-BD31-4B8C-83A1-F6EECF244321}">
                <p14:modId xmlns:p14="http://schemas.microsoft.com/office/powerpoint/2010/main" val="3105758221"/>
              </p:ext>
            </p:extLst>
          </p:nvPr>
        </p:nvGraphicFramePr>
        <p:xfrm>
          <a:off x="6225156" y="711358"/>
          <a:ext cx="5856635" cy="3947160"/>
        </p:xfrm>
        <a:graphic>
          <a:graphicData uri="http://schemas.openxmlformats.org/drawingml/2006/table">
            <a:tbl>
              <a:tblPr firstRow="1" bandRow="1">
                <a:tableStyleId>{5C22544A-7EE6-4342-B048-85BDC9FD1C3A}</a:tableStyleId>
              </a:tblPr>
              <a:tblGrid>
                <a:gridCol w="1121041">
                  <a:extLst>
                    <a:ext uri="{9D8B030D-6E8A-4147-A177-3AD203B41FA5}">
                      <a16:colId xmlns:a16="http://schemas.microsoft.com/office/drawing/2014/main" val="1491295699"/>
                    </a:ext>
                  </a:extLst>
                </a:gridCol>
                <a:gridCol w="1131376">
                  <a:extLst>
                    <a:ext uri="{9D8B030D-6E8A-4147-A177-3AD203B41FA5}">
                      <a16:colId xmlns:a16="http://schemas.microsoft.com/office/drawing/2014/main" val="858435487"/>
                    </a:ext>
                  </a:extLst>
                </a:gridCol>
                <a:gridCol w="1379349">
                  <a:extLst>
                    <a:ext uri="{9D8B030D-6E8A-4147-A177-3AD203B41FA5}">
                      <a16:colId xmlns:a16="http://schemas.microsoft.com/office/drawing/2014/main" val="3699074836"/>
                    </a:ext>
                  </a:extLst>
                </a:gridCol>
                <a:gridCol w="929898">
                  <a:extLst>
                    <a:ext uri="{9D8B030D-6E8A-4147-A177-3AD203B41FA5}">
                      <a16:colId xmlns:a16="http://schemas.microsoft.com/office/drawing/2014/main" val="1559340027"/>
                    </a:ext>
                  </a:extLst>
                </a:gridCol>
                <a:gridCol w="1294971">
                  <a:extLst>
                    <a:ext uri="{9D8B030D-6E8A-4147-A177-3AD203B41FA5}">
                      <a16:colId xmlns:a16="http://schemas.microsoft.com/office/drawing/2014/main" val="2926400848"/>
                    </a:ext>
                  </a:extLst>
                </a:gridCol>
              </a:tblGrid>
              <a:tr h="370840">
                <a:tc>
                  <a:txBody>
                    <a:bodyPr/>
                    <a:lstStyle/>
                    <a:p>
                      <a:r>
                        <a:rPr lang="es-MX" sz="1100" b="0" dirty="0" smtClean="0">
                          <a:solidFill>
                            <a:schemeClr val="tx1"/>
                          </a:solidFill>
                        </a:rPr>
                        <a:t>Online </a:t>
                      </a:r>
                      <a:r>
                        <a:rPr lang="es-MX" sz="1100" b="0" dirty="0" err="1" smtClean="0">
                          <a:solidFill>
                            <a:schemeClr val="tx1"/>
                          </a:solidFill>
                        </a:rPr>
                        <a:t>resources</a:t>
                      </a:r>
                      <a:r>
                        <a:rPr lang="es-MX" sz="1100" b="0" dirty="0" smtClean="0">
                          <a:solidFill>
                            <a:schemeClr val="tx1"/>
                          </a:solidFill>
                        </a:rPr>
                        <a:t>:</a:t>
                      </a:r>
                    </a:p>
                    <a:p>
                      <a:endParaRPr lang="es-MX" sz="1100" b="0" dirty="0" smtClean="0">
                        <a:solidFill>
                          <a:schemeClr val="tx1"/>
                        </a:solidFill>
                      </a:endParaRPr>
                    </a:p>
                    <a:p>
                      <a:r>
                        <a:rPr lang="es-MX" sz="1100" b="0" dirty="0" err="1" smtClean="0">
                          <a:solidFill>
                            <a:schemeClr val="tx1"/>
                          </a:solidFill>
                        </a:rPr>
                        <a:t>Meteorology</a:t>
                      </a:r>
                      <a:r>
                        <a:rPr lang="es-MX" sz="1100" b="0" dirty="0" smtClean="0">
                          <a:solidFill>
                            <a:schemeClr val="tx1"/>
                          </a:solidFill>
                        </a:rPr>
                        <a:t> </a:t>
                      </a:r>
                      <a:r>
                        <a:rPr lang="es-MX" sz="1100" b="0" dirty="0" err="1" smtClean="0">
                          <a:solidFill>
                            <a:schemeClr val="tx1"/>
                          </a:solidFill>
                        </a:rPr>
                        <a:t>courses</a:t>
                      </a:r>
                      <a:r>
                        <a:rPr lang="es-MX" sz="1100" b="0" dirty="0" smtClean="0">
                          <a:solidFill>
                            <a:schemeClr val="tx1"/>
                          </a:solidFill>
                        </a:rPr>
                        <a:t> </a:t>
                      </a:r>
                      <a:r>
                        <a:rPr lang="es-MX" sz="1100" b="0" dirty="0" err="1" smtClean="0">
                          <a:solidFill>
                            <a:schemeClr val="tx1"/>
                          </a:solidFill>
                        </a:rPr>
                        <a:t>on</a:t>
                      </a:r>
                      <a:r>
                        <a:rPr lang="es-MX" sz="1100" b="0" dirty="0" smtClean="0">
                          <a:solidFill>
                            <a:schemeClr val="tx1"/>
                          </a:solidFill>
                        </a:rPr>
                        <a:t> </a:t>
                      </a:r>
                      <a:r>
                        <a:rPr lang="es-MX" sz="1100" b="0" dirty="0" err="1" smtClean="0">
                          <a:solidFill>
                            <a:schemeClr val="tx1"/>
                          </a:solidFill>
                        </a:rPr>
                        <a:t>MOOCs</a:t>
                      </a:r>
                      <a:r>
                        <a:rPr lang="es-MX" sz="1100" b="0" dirty="0" smtClean="0">
                          <a:solidFill>
                            <a:schemeClr val="tx1"/>
                          </a:solidFill>
                        </a:rPr>
                        <a:t>, ETRP, OTGA, and COMET EDU</a:t>
                      </a:r>
                    </a:p>
                    <a:p>
                      <a:endParaRPr lang="es-MX" sz="1100" b="0" dirty="0" smtClean="0">
                        <a:solidFill>
                          <a:schemeClr val="tx1"/>
                        </a:solidFill>
                      </a:endParaRPr>
                    </a:p>
                    <a:p>
                      <a:r>
                        <a:rPr lang="es-MX" sz="1100" b="0" dirty="0" err="1" smtClean="0">
                          <a:solidFill>
                            <a:schemeClr val="tx1"/>
                          </a:solidFill>
                        </a:rPr>
                        <a:t>Resources</a:t>
                      </a:r>
                      <a:r>
                        <a:rPr lang="es-MX" sz="1100" b="0" dirty="0" smtClean="0">
                          <a:solidFill>
                            <a:schemeClr val="tx1"/>
                          </a:solidFill>
                        </a:rPr>
                        <a:t> and </a:t>
                      </a:r>
                      <a:r>
                        <a:rPr lang="es-MX" sz="1100" b="0" dirty="0" err="1" smtClean="0">
                          <a:solidFill>
                            <a:schemeClr val="tx1"/>
                          </a:solidFill>
                        </a:rPr>
                        <a:t>documents</a:t>
                      </a:r>
                      <a:r>
                        <a:rPr lang="es-MX" sz="1100" b="0" dirty="0" smtClean="0">
                          <a:solidFill>
                            <a:schemeClr val="tx1"/>
                          </a:solidFill>
                        </a:rPr>
                        <a:t> </a:t>
                      </a:r>
                      <a:r>
                        <a:rPr lang="es-MX" sz="1100" b="0" dirty="0" err="1" smtClean="0">
                          <a:solidFill>
                            <a:schemeClr val="tx1"/>
                          </a:solidFill>
                        </a:rPr>
                        <a:t>from</a:t>
                      </a:r>
                      <a:r>
                        <a:rPr lang="es-MX" sz="1100" b="0" dirty="0" smtClean="0">
                          <a:solidFill>
                            <a:schemeClr val="tx1"/>
                          </a:solidFill>
                        </a:rPr>
                        <a:t> </a:t>
                      </a:r>
                      <a:r>
                        <a:rPr lang="es-MX" sz="1100" b="0" dirty="0" err="1" smtClean="0">
                          <a:solidFill>
                            <a:schemeClr val="tx1"/>
                          </a:solidFill>
                        </a:rPr>
                        <a:t>the</a:t>
                      </a:r>
                      <a:r>
                        <a:rPr lang="es-MX" sz="1100" b="0" dirty="0" smtClean="0">
                          <a:solidFill>
                            <a:schemeClr val="tx1"/>
                          </a:solidFill>
                        </a:rPr>
                        <a:t> </a:t>
                      </a:r>
                      <a:r>
                        <a:rPr lang="es-MX" sz="1100" b="0" dirty="0" err="1" smtClean="0">
                          <a:solidFill>
                            <a:schemeClr val="tx1"/>
                          </a:solidFill>
                        </a:rPr>
                        <a:t>World</a:t>
                      </a:r>
                      <a:r>
                        <a:rPr lang="es-MX" sz="1100" b="0" dirty="0" smtClean="0">
                          <a:solidFill>
                            <a:schemeClr val="tx1"/>
                          </a:solidFill>
                        </a:rPr>
                        <a:t> </a:t>
                      </a: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Organization</a:t>
                      </a:r>
                      <a:r>
                        <a:rPr lang="es-MX" sz="1100" b="0" dirty="0" smtClean="0">
                          <a:solidFill>
                            <a:schemeClr val="tx1"/>
                          </a:solidFill>
                        </a:rPr>
                        <a:t> </a:t>
                      </a:r>
                    </a:p>
                    <a:p>
                      <a:endParaRPr lang="es-MX" sz="1100" b="0" dirty="0" smtClean="0">
                        <a:solidFill>
                          <a:schemeClr val="tx1"/>
                        </a:solidFill>
                      </a:endParaRPr>
                    </a:p>
                    <a:p>
                      <a:r>
                        <a:rPr lang="es-MX" sz="1100" b="0" dirty="0" smtClean="0">
                          <a:solidFill>
                            <a:schemeClr val="tx1"/>
                          </a:solidFill>
                        </a:rPr>
                        <a:t>WMO videos, </a:t>
                      </a:r>
                      <a:r>
                        <a:rPr lang="es-MX" sz="1100" b="0" dirty="0" err="1" smtClean="0">
                          <a:solidFill>
                            <a:schemeClr val="tx1"/>
                          </a:solidFill>
                        </a:rPr>
                        <a:t>documentaries</a:t>
                      </a:r>
                      <a:r>
                        <a:rPr lang="es-MX" sz="1100" b="0" dirty="0" smtClean="0">
                          <a:solidFill>
                            <a:schemeClr val="tx1"/>
                          </a:solidFill>
                        </a:rPr>
                        <a:t>, and </a:t>
                      </a:r>
                      <a:r>
                        <a:rPr lang="es-MX" sz="1100" b="0" dirty="0" err="1" smtClean="0">
                          <a:solidFill>
                            <a:schemeClr val="tx1"/>
                          </a:solidFill>
                        </a:rPr>
                        <a:t>graphics</a:t>
                      </a:r>
                      <a:r>
                        <a:rPr lang="es-MX" sz="1100" b="0" dirty="0" smtClean="0">
                          <a:solidFill>
                            <a:schemeClr val="tx1"/>
                          </a:solidFill>
                        </a:rPr>
                        <a:t> </a:t>
                      </a:r>
                      <a:r>
                        <a:rPr lang="es-MX" sz="1100" b="0" dirty="0" err="1" smtClean="0">
                          <a:solidFill>
                            <a:schemeClr val="tx1"/>
                          </a:solidFill>
                        </a:rPr>
                        <a:t>showing</a:t>
                      </a:r>
                      <a:r>
                        <a:rPr lang="es-MX" sz="1100" b="0" dirty="0" smtClean="0">
                          <a:solidFill>
                            <a:schemeClr val="tx1"/>
                          </a:solidFill>
                        </a:rPr>
                        <a:t> </a:t>
                      </a:r>
                      <a:r>
                        <a:rPr lang="es-MX" sz="1100" b="0" dirty="0" err="1" smtClean="0">
                          <a:solidFill>
                            <a:schemeClr val="tx1"/>
                          </a:solidFill>
                        </a:rPr>
                        <a:t>the</a:t>
                      </a:r>
                      <a:r>
                        <a:rPr lang="es-MX" sz="1100" b="0" dirty="0" smtClean="0">
                          <a:solidFill>
                            <a:schemeClr val="tx1"/>
                          </a:solidFill>
                        </a:rPr>
                        <a:t> </a:t>
                      </a:r>
                      <a:r>
                        <a:rPr lang="es-MX" sz="1100" b="0" dirty="0" err="1" smtClean="0">
                          <a:solidFill>
                            <a:schemeClr val="tx1"/>
                          </a:solidFill>
                        </a:rPr>
                        <a:t>observation</a:t>
                      </a:r>
                      <a:r>
                        <a:rPr lang="es-MX" sz="1100" b="0" dirty="0" smtClean="0">
                          <a:solidFill>
                            <a:schemeClr val="tx1"/>
                          </a:solidFill>
                        </a:rPr>
                        <a:t> of </a:t>
                      </a: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phenomena</a:t>
                      </a:r>
                      <a:endParaRPr lang="es-MX" sz="1100" b="0" dirty="0" smtClean="0">
                        <a:solidFill>
                          <a:schemeClr val="tx1"/>
                        </a:solidFill>
                      </a:endParaRPr>
                    </a:p>
                    <a:p>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Measuring Instruments: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thermometers, hygrometers, barometers, barographs, anemometers, rain gauges, radio soundings, automated weather stations</a:t>
                      </a:r>
                      <a:endParaRPr lang="es-MX" sz="1100" b="0" dirty="0" smtClean="0">
                        <a:solidFill>
                          <a:schemeClr val="tx1"/>
                        </a:solidFill>
                      </a:endParaRPr>
                    </a:p>
                    <a:p>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dirty="0" smtClean="0">
                          <a:solidFill>
                            <a:schemeClr val="tx1"/>
                          </a:solidFill>
                        </a:rPr>
                        <a:t>1. Laboratories equipped for meteorological data analysis and forecast simulations.</a:t>
                      </a:r>
                    </a:p>
                    <a:p>
                      <a:endParaRPr lang="en-US" sz="1100" b="0" dirty="0" smtClean="0">
                        <a:solidFill>
                          <a:schemeClr val="tx1"/>
                        </a:solidFill>
                      </a:endParaRPr>
                    </a:p>
                    <a:p>
                      <a:r>
                        <a:rPr lang="en-US" sz="1100" b="0" dirty="0" smtClean="0">
                          <a:solidFill>
                            <a:schemeClr val="tx1"/>
                          </a:solidFill>
                        </a:rPr>
                        <a:t>2. Automatic weather stations for continuous environmental monitoring.</a:t>
                      </a:r>
                    </a:p>
                    <a:p>
                      <a:endParaRPr lang="en-US" sz="1100" b="0" dirty="0" smtClean="0">
                        <a:solidFill>
                          <a:schemeClr val="tx1"/>
                        </a:solidFill>
                      </a:endParaRPr>
                    </a:p>
                    <a:p>
                      <a:r>
                        <a:rPr lang="en-US" sz="1100" b="0" dirty="0" smtClean="0">
                          <a:solidFill>
                            <a:schemeClr val="tx1"/>
                          </a:solidFill>
                        </a:rPr>
                        <a:t>3. Spaces for installing conventional instruments to conduct observation exercises.</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dirty="0" smtClean="0">
                          <a:solidFill>
                            <a:schemeClr val="tx1"/>
                          </a:solidFill>
                        </a:rPr>
                        <a:t>Classrooms with presentation equipment, internet access and audiovisual resources.</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buAutoNum type="arabicPeriod"/>
                      </a:pPr>
                      <a:endParaRPr lang="es-CL" sz="1100" b="0" kern="1200" dirty="0" smtClean="0">
                        <a:solidFill>
                          <a:schemeClr val="tx1"/>
                        </a:solidFill>
                        <a:effectLst/>
                        <a:latin typeface="+mn-lt"/>
                        <a:ea typeface="+mn-ea"/>
                        <a:cs typeface="+mn-cs"/>
                      </a:endParaRPr>
                    </a:p>
                    <a:p>
                      <a:pPr marL="0" indent="0">
                        <a:buNone/>
                      </a:pPr>
                      <a:r>
                        <a:rPr lang="es-CL" sz="1100" b="0" kern="1200" dirty="0" smtClean="0">
                          <a:solidFill>
                            <a:schemeClr val="tx1"/>
                          </a:solidFill>
                          <a:effectLst/>
                          <a:latin typeface="+mn-lt"/>
                          <a:ea typeface="+mn-ea"/>
                          <a:cs typeface="+mn-cs"/>
                        </a:rPr>
                        <a:t>1. </a:t>
                      </a:r>
                      <a:r>
                        <a:rPr lang="es-CL" sz="1100" b="0" kern="1200" dirty="0" err="1" smtClean="0">
                          <a:solidFill>
                            <a:schemeClr val="tx1"/>
                          </a:solidFill>
                          <a:effectLst/>
                          <a:latin typeface="+mn-lt"/>
                          <a:ea typeface="+mn-ea"/>
                          <a:cs typeface="+mn-cs"/>
                        </a:rPr>
                        <a:t>TurboWin</a:t>
                      </a:r>
                      <a:r>
                        <a:rPr lang="es-CL" sz="1100" b="0" kern="1200" dirty="0" smtClean="0">
                          <a:solidFill>
                            <a:schemeClr val="tx1"/>
                          </a:solidFill>
                          <a:effectLst/>
                          <a:latin typeface="+mn-lt"/>
                          <a:ea typeface="+mn-ea"/>
                          <a:cs typeface="+mn-cs"/>
                        </a:rPr>
                        <a:t> data </a:t>
                      </a:r>
                      <a:r>
                        <a:rPr lang="es-CL" sz="1100" b="0" kern="1200" dirty="0" err="1" smtClean="0">
                          <a:solidFill>
                            <a:schemeClr val="tx1"/>
                          </a:solidFill>
                          <a:effectLst/>
                          <a:latin typeface="+mn-lt"/>
                          <a:ea typeface="+mn-ea"/>
                          <a:cs typeface="+mn-cs"/>
                        </a:rPr>
                        <a:t>visualization</a:t>
                      </a:r>
                      <a:r>
                        <a:rPr lang="es-CL" sz="1100" b="0" kern="1200" dirty="0" smtClean="0">
                          <a:solidFill>
                            <a:schemeClr val="tx1"/>
                          </a:solidFill>
                          <a:effectLst/>
                          <a:latin typeface="+mn-lt"/>
                          <a:ea typeface="+mn-ea"/>
                          <a:cs typeface="+mn-cs"/>
                        </a:rPr>
                        <a:t> and </a:t>
                      </a:r>
                      <a:r>
                        <a:rPr lang="es-CL" sz="1100" b="0" kern="1200" dirty="0" err="1" smtClean="0">
                          <a:solidFill>
                            <a:schemeClr val="tx1"/>
                          </a:solidFill>
                          <a:effectLst/>
                          <a:latin typeface="+mn-lt"/>
                          <a:ea typeface="+mn-ea"/>
                          <a:cs typeface="+mn-cs"/>
                        </a:rPr>
                        <a:t>reporting</a:t>
                      </a:r>
                      <a:r>
                        <a:rPr lang="es-CL" sz="1100" b="0" kern="1200" dirty="0" smtClean="0">
                          <a:solidFill>
                            <a:schemeClr val="tx1"/>
                          </a:solidFill>
                          <a:effectLst/>
                          <a:latin typeface="+mn-lt"/>
                          <a:ea typeface="+mn-ea"/>
                          <a:cs typeface="+mn-cs"/>
                        </a:rPr>
                        <a:t> software</a:t>
                      </a:r>
                    </a:p>
                    <a:p>
                      <a:pPr marL="0" indent="0">
                        <a:buNone/>
                      </a:pPr>
                      <a:endParaRPr lang="es-CL" sz="1100" b="0" kern="1200" dirty="0" smtClean="0">
                        <a:solidFill>
                          <a:schemeClr val="tx1"/>
                        </a:solidFill>
                        <a:effectLst/>
                        <a:latin typeface="+mn-lt"/>
                        <a:ea typeface="+mn-ea"/>
                        <a:cs typeface="+mn-cs"/>
                      </a:endParaRPr>
                    </a:p>
                    <a:p>
                      <a:pPr marL="0" indent="0">
                        <a:buNone/>
                      </a:pPr>
                      <a:r>
                        <a:rPr lang="es-CL" sz="1100" b="0" kern="1200" dirty="0" smtClean="0">
                          <a:solidFill>
                            <a:schemeClr val="tx1"/>
                          </a:solidFill>
                          <a:effectLst/>
                          <a:latin typeface="+mn-lt"/>
                          <a:ea typeface="+mn-ea"/>
                          <a:cs typeface="+mn-cs"/>
                        </a:rPr>
                        <a:t>2. Professional </a:t>
                      </a:r>
                      <a:r>
                        <a:rPr lang="es-CL" sz="1100" b="0" kern="1200" dirty="0" err="1" smtClean="0">
                          <a:solidFill>
                            <a:schemeClr val="tx1"/>
                          </a:solidFill>
                          <a:effectLst/>
                          <a:latin typeface="+mn-lt"/>
                          <a:ea typeface="+mn-ea"/>
                          <a:cs typeface="+mn-cs"/>
                        </a:rPr>
                        <a:t>visits</a:t>
                      </a:r>
                      <a:r>
                        <a:rPr lang="es-CL" sz="1100" b="0" kern="1200" dirty="0" smtClean="0">
                          <a:solidFill>
                            <a:schemeClr val="tx1"/>
                          </a:solidFill>
                          <a:effectLst/>
                          <a:latin typeface="+mn-lt"/>
                          <a:ea typeface="+mn-ea"/>
                          <a:cs typeface="+mn-cs"/>
                        </a:rPr>
                        <a:t> to Santo Domingo </a:t>
                      </a:r>
                      <a:r>
                        <a:rPr lang="es-CL" sz="1100" b="0" kern="1200" dirty="0" err="1" smtClean="0">
                          <a:solidFill>
                            <a:schemeClr val="tx1"/>
                          </a:solidFill>
                          <a:effectLst/>
                          <a:latin typeface="+mn-lt"/>
                          <a:ea typeface="+mn-ea"/>
                          <a:cs typeface="+mn-cs"/>
                        </a:rPr>
                        <a:t>Aeronautical</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Meteorological</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Station</a:t>
                      </a:r>
                      <a:r>
                        <a:rPr lang="es-CL" sz="1100" b="0" kern="1200" dirty="0" smtClean="0">
                          <a:solidFill>
                            <a:schemeClr val="tx1"/>
                          </a:solidFill>
                          <a:effectLst/>
                          <a:latin typeface="+mn-lt"/>
                          <a:ea typeface="+mn-ea"/>
                          <a:cs typeface="+mn-cs"/>
                        </a:rPr>
                        <a:t> (radio </a:t>
                      </a:r>
                      <a:r>
                        <a:rPr lang="es-CL" sz="1100" b="0" kern="1200" dirty="0" err="1" smtClean="0">
                          <a:solidFill>
                            <a:schemeClr val="tx1"/>
                          </a:solidFill>
                          <a:effectLst/>
                          <a:latin typeface="+mn-lt"/>
                          <a:ea typeface="+mn-ea"/>
                          <a:cs typeface="+mn-cs"/>
                        </a:rPr>
                        <a:t>sounding</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launch</a:t>
                      </a:r>
                      <a:r>
                        <a:rPr lang="es-CL" sz="1100" b="0" kern="1200" dirty="0" smtClean="0">
                          <a:solidFill>
                            <a:schemeClr val="tx1"/>
                          </a:solidFill>
                          <a:effectLst/>
                          <a:latin typeface="+mn-lt"/>
                          <a:ea typeface="+mn-ea"/>
                          <a:cs typeface="+mn-cs"/>
                        </a:rPr>
                        <a:t>) and Point Panul </a:t>
                      </a:r>
                      <a:r>
                        <a:rPr lang="es-CL" sz="1100" b="0" kern="1200" dirty="0" err="1" smtClean="0">
                          <a:solidFill>
                            <a:schemeClr val="tx1"/>
                          </a:solidFill>
                          <a:effectLst/>
                          <a:latin typeface="+mn-lt"/>
                          <a:ea typeface="+mn-ea"/>
                          <a:cs typeface="+mn-cs"/>
                        </a:rPr>
                        <a:t>Lighthouse</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Coastal</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Synoptic</a:t>
                      </a:r>
                      <a:r>
                        <a:rPr lang="es-CL" sz="1100" b="0" kern="1200" dirty="0" smtClean="0">
                          <a:solidFill>
                            <a:schemeClr val="tx1"/>
                          </a:solidFill>
                          <a:effectLst/>
                          <a:latin typeface="+mn-lt"/>
                          <a:ea typeface="+mn-ea"/>
                          <a:cs typeface="+mn-cs"/>
                        </a:rPr>
                        <a:t> </a:t>
                      </a:r>
                      <a:r>
                        <a:rPr lang="es-CL" sz="1100" b="0" kern="1200" dirty="0" err="1" smtClean="0">
                          <a:solidFill>
                            <a:schemeClr val="tx1"/>
                          </a:solidFill>
                          <a:effectLst/>
                          <a:latin typeface="+mn-lt"/>
                          <a:ea typeface="+mn-ea"/>
                          <a:cs typeface="+mn-cs"/>
                        </a:rPr>
                        <a:t>Station</a:t>
                      </a:r>
                      <a:r>
                        <a:rPr lang="es-CL" sz="1100" b="0" kern="1200" dirty="0" smtClean="0">
                          <a:solidFill>
                            <a:schemeClr val="tx1"/>
                          </a:solidFill>
                          <a:effectLst/>
                          <a:latin typeface="+mn-lt"/>
                          <a:ea typeface="+mn-ea"/>
                          <a:cs typeface="+mn-cs"/>
                        </a:rPr>
                        <a:t>, in San Antonio.</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886874"/>
                  </a:ext>
                </a:extLst>
              </a:tr>
            </a:tbl>
          </a:graphicData>
        </a:graphic>
      </p:graphicFrame>
      <p:pic>
        <p:nvPicPr>
          <p:cNvPr id="10" name="Imagen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28025" y="3841217"/>
            <a:ext cx="4353766" cy="2991309"/>
          </a:xfrm>
          <a:prstGeom prst="rect">
            <a:avLst/>
          </a:prstGeom>
        </p:spPr>
      </p:pic>
      <p:pic>
        <p:nvPicPr>
          <p:cNvPr id="11" name="Imagen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83817" y="4599493"/>
            <a:ext cx="1492545" cy="2233033"/>
          </a:xfrm>
          <a:prstGeom prst="rect">
            <a:avLst/>
          </a:prstGeom>
        </p:spPr>
      </p:pic>
    </p:spTree>
    <p:extLst>
      <p:ext uri="{BB962C8B-B14F-4D97-AF65-F5344CB8AC3E}">
        <p14:creationId xmlns:p14="http://schemas.microsoft.com/office/powerpoint/2010/main" val="4229696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6332" y="0"/>
            <a:ext cx="6085668" cy="6858000"/>
          </a:xfrm>
          <a:prstGeom prst="rect">
            <a:avLst/>
          </a:prstGeom>
        </p:spPr>
      </p:pic>
      <p:pic>
        <p:nvPicPr>
          <p:cNvPr id="5" name="Imagen 4"/>
          <p:cNvPicPr>
            <a:picLocks noChangeAspect="1"/>
          </p:cNvPicPr>
          <p:nvPr/>
        </p:nvPicPr>
        <p:blipFill>
          <a:blip r:embed="rId3"/>
          <a:stretch>
            <a:fillRect/>
          </a:stretch>
        </p:blipFill>
        <p:spPr>
          <a:xfrm>
            <a:off x="34190" y="0"/>
            <a:ext cx="6072142" cy="6858594"/>
          </a:xfrm>
          <a:prstGeom prst="rect">
            <a:avLst/>
          </a:prstGeom>
        </p:spPr>
      </p:pic>
    </p:spTree>
    <p:extLst>
      <p:ext uri="{BB962C8B-B14F-4D97-AF65-F5344CB8AC3E}">
        <p14:creationId xmlns:p14="http://schemas.microsoft.com/office/powerpoint/2010/main" val="42428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106332" cy="2898182"/>
          </a:xfrm>
          <a:prstGeom prst="rect">
            <a:avLst/>
          </a:prstGeom>
        </p:spPr>
      </p:pic>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6332" y="61994"/>
            <a:ext cx="6106332" cy="462367"/>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200206313"/>
              </p:ext>
            </p:extLst>
          </p:nvPr>
        </p:nvGraphicFramePr>
        <p:xfrm>
          <a:off x="77490" y="2944682"/>
          <a:ext cx="5920355" cy="3779520"/>
        </p:xfrm>
        <a:graphic>
          <a:graphicData uri="http://schemas.openxmlformats.org/drawingml/2006/table">
            <a:tbl>
              <a:tblPr firstRow="1" bandRow="1">
                <a:tableStyleId>{5C22544A-7EE6-4342-B048-85BDC9FD1C3A}</a:tableStyleId>
              </a:tblPr>
              <a:tblGrid>
                <a:gridCol w="2035124">
                  <a:extLst>
                    <a:ext uri="{9D8B030D-6E8A-4147-A177-3AD203B41FA5}">
                      <a16:colId xmlns:a16="http://schemas.microsoft.com/office/drawing/2014/main" val="3256944847"/>
                    </a:ext>
                  </a:extLst>
                </a:gridCol>
                <a:gridCol w="2102925">
                  <a:extLst>
                    <a:ext uri="{9D8B030D-6E8A-4147-A177-3AD203B41FA5}">
                      <a16:colId xmlns:a16="http://schemas.microsoft.com/office/drawing/2014/main" val="4003303751"/>
                    </a:ext>
                  </a:extLst>
                </a:gridCol>
                <a:gridCol w="1782306">
                  <a:extLst>
                    <a:ext uri="{9D8B030D-6E8A-4147-A177-3AD203B41FA5}">
                      <a16:colId xmlns:a16="http://schemas.microsoft.com/office/drawing/2014/main" val="2915130160"/>
                    </a:ext>
                  </a:extLst>
                </a:gridCol>
              </a:tblGrid>
              <a:tr h="370840">
                <a:tc>
                  <a:txBody>
                    <a:bodyPr/>
                    <a:lstStyle/>
                    <a:p>
                      <a:pPr algn="just"/>
                      <a:r>
                        <a:rPr lang="en-US" sz="1100" b="0" dirty="0" smtClean="0">
                          <a:solidFill>
                            <a:schemeClr val="tx1"/>
                          </a:solidFill>
                        </a:rPr>
                        <a:t>These activities are designed to be flexible and adaptable to different learning environments. By combining the use of concept maps, case studies, and practical exercises, an effective link is achieved between the essential content of the subject and modern teaching techniques, fostering active and collaborative learning among students.</a:t>
                      </a:r>
                    </a:p>
                    <a:p>
                      <a:pPr marL="228600" indent="-228600" algn="just">
                        <a:buAutoNum type="arabicPeriod"/>
                      </a:pPr>
                      <a:r>
                        <a:rPr lang="en-US" sz="1100" b="0" u="sng" dirty="0" smtClean="0">
                          <a:solidFill>
                            <a:schemeClr val="tx1"/>
                          </a:solidFill>
                        </a:rPr>
                        <a:t>Concept Map on Meteorological Observation Systems</a:t>
                      </a:r>
                    </a:p>
                    <a:p>
                      <a:pPr marL="0" indent="0" algn="just">
                        <a:buNone/>
                      </a:pPr>
                      <a:r>
                        <a:rPr lang="en-US" sz="1100" b="0" dirty="0" smtClean="0">
                          <a:solidFill>
                            <a:schemeClr val="tx1"/>
                          </a:solidFill>
                        </a:rPr>
                        <a:t>Description: Students create a concept map that includes the key elements of observation systems, such as weather stations and types of data (temperature, humidity, pressure, precipitation, etc.).</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lgn="just">
                        <a:buAutoNum type="arabicPeriod"/>
                      </a:pPr>
                      <a:r>
                        <a:rPr lang="es-MX" sz="1100" b="0" u="sng" dirty="0" err="1" smtClean="0">
                          <a:solidFill>
                            <a:schemeClr val="tx1"/>
                          </a:solidFill>
                        </a:rPr>
                        <a:t>Declarative</a:t>
                      </a:r>
                      <a:r>
                        <a:rPr lang="es-MX" sz="1100" b="0" u="sng" dirty="0" smtClean="0">
                          <a:solidFill>
                            <a:schemeClr val="tx1"/>
                          </a:solidFill>
                        </a:rPr>
                        <a:t> </a:t>
                      </a:r>
                      <a:r>
                        <a:rPr lang="es-MX" sz="1100" b="0" u="sng" dirty="0" err="1" smtClean="0">
                          <a:solidFill>
                            <a:schemeClr val="tx1"/>
                          </a:solidFill>
                        </a:rPr>
                        <a:t>Contents</a:t>
                      </a:r>
                      <a:endParaRPr lang="es-MX" sz="1100" b="0" u="sng" dirty="0" smtClean="0">
                        <a:solidFill>
                          <a:schemeClr val="tx1"/>
                        </a:solidFill>
                      </a:endParaRPr>
                    </a:p>
                    <a:p>
                      <a:pPr marL="0" indent="0" algn="just">
                        <a:buNone/>
                      </a:pPr>
                      <a:r>
                        <a:rPr lang="es-MX" sz="1100" b="0" dirty="0" err="1" smtClean="0">
                          <a:solidFill>
                            <a:schemeClr val="tx1"/>
                          </a:solidFill>
                        </a:rPr>
                        <a:t>Theoretical</a:t>
                      </a:r>
                      <a:r>
                        <a:rPr lang="es-MX" sz="1100" b="0" dirty="0" smtClean="0">
                          <a:solidFill>
                            <a:schemeClr val="tx1"/>
                          </a:solidFill>
                        </a:rPr>
                        <a:t> and conceptual </a:t>
                      </a:r>
                      <a:r>
                        <a:rPr lang="es-MX" sz="1100" b="0" dirty="0" err="1" smtClean="0">
                          <a:solidFill>
                            <a:schemeClr val="tx1"/>
                          </a:solidFill>
                        </a:rPr>
                        <a:t>knowledge</a:t>
                      </a:r>
                      <a:r>
                        <a:rPr lang="es-MX" sz="1100" b="0" dirty="0" smtClean="0">
                          <a:solidFill>
                            <a:schemeClr val="tx1"/>
                          </a:solidFill>
                        </a:rPr>
                        <a:t> </a:t>
                      </a:r>
                      <a:r>
                        <a:rPr lang="es-MX" sz="1100" b="0" dirty="0" err="1" smtClean="0">
                          <a:solidFill>
                            <a:schemeClr val="tx1"/>
                          </a:solidFill>
                        </a:rPr>
                        <a:t>that</a:t>
                      </a:r>
                      <a:r>
                        <a:rPr lang="es-MX" sz="1100" b="0" dirty="0" smtClean="0">
                          <a:solidFill>
                            <a:schemeClr val="tx1"/>
                          </a:solidFill>
                        </a:rPr>
                        <a:t> </a:t>
                      </a:r>
                      <a:r>
                        <a:rPr lang="es-MX" sz="1100" b="0" dirty="0" err="1" smtClean="0">
                          <a:solidFill>
                            <a:schemeClr val="tx1"/>
                          </a:solidFill>
                        </a:rPr>
                        <a:t>students</a:t>
                      </a:r>
                      <a:r>
                        <a:rPr lang="es-MX" sz="1100" b="0" dirty="0" smtClean="0">
                          <a:solidFill>
                            <a:schemeClr val="tx1"/>
                          </a:solidFill>
                        </a:rPr>
                        <a:t> </a:t>
                      </a:r>
                      <a:r>
                        <a:rPr lang="es-MX" sz="1100" b="0" dirty="0" err="1" smtClean="0">
                          <a:solidFill>
                            <a:schemeClr val="tx1"/>
                          </a:solidFill>
                        </a:rPr>
                        <a:t>should</a:t>
                      </a:r>
                      <a:r>
                        <a:rPr lang="es-MX" sz="1100" b="0" dirty="0" smtClean="0">
                          <a:solidFill>
                            <a:schemeClr val="tx1"/>
                          </a:solidFill>
                        </a:rPr>
                        <a:t> </a:t>
                      </a:r>
                      <a:r>
                        <a:rPr lang="es-MX" sz="1100" b="0" dirty="0" err="1" smtClean="0">
                          <a:solidFill>
                            <a:schemeClr val="tx1"/>
                          </a:solidFill>
                        </a:rPr>
                        <a:t>acquire</a:t>
                      </a:r>
                      <a:r>
                        <a:rPr lang="es-MX" sz="1100" b="0" dirty="0" smtClean="0">
                          <a:solidFill>
                            <a:schemeClr val="tx1"/>
                          </a:solidFill>
                        </a:rPr>
                        <a:t>:</a:t>
                      </a:r>
                    </a:p>
                    <a:p>
                      <a:pPr marL="0" indent="0" algn="just">
                        <a:buNone/>
                      </a:pPr>
                      <a:r>
                        <a:rPr lang="es-MX" sz="1100" b="0" dirty="0" err="1" smtClean="0">
                          <a:solidFill>
                            <a:schemeClr val="tx1"/>
                          </a:solidFill>
                        </a:rPr>
                        <a:t>Definition</a:t>
                      </a:r>
                      <a:r>
                        <a:rPr lang="es-MX" sz="1100" b="0" dirty="0" smtClean="0">
                          <a:solidFill>
                            <a:schemeClr val="tx1"/>
                          </a:solidFill>
                        </a:rPr>
                        <a:t> of </a:t>
                      </a:r>
                      <a:r>
                        <a:rPr lang="es-MX" sz="1100" b="0" dirty="0" err="1" smtClean="0">
                          <a:solidFill>
                            <a:schemeClr val="tx1"/>
                          </a:solidFill>
                        </a:rPr>
                        <a:t>Meteorology</a:t>
                      </a:r>
                      <a:r>
                        <a:rPr lang="es-MX" sz="1100" b="0" dirty="0" smtClean="0">
                          <a:solidFill>
                            <a:schemeClr val="tx1"/>
                          </a:solidFill>
                        </a:rPr>
                        <a:t>: </a:t>
                      </a:r>
                      <a:r>
                        <a:rPr lang="es-MX" sz="1100" b="0" dirty="0" err="1" smtClean="0">
                          <a:solidFill>
                            <a:schemeClr val="tx1"/>
                          </a:solidFill>
                        </a:rPr>
                        <a:t>Study</a:t>
                      </a:r>
                      <a:r>
                        <a:rPr lang="es-MX" sz="1100" b="0" dirty="0" smtClean="0">
                          <a:solidFill>
                            <a:schemeClr val="tx1"/>
                          </a:solidFill>
                        </a:rPr>
                        <a:t> of </a:t>
                      </a:r>
                      <a:r>
                        <a:rPr lang="es-MX" sz="1100" b="0" dirty="0" err="1" smtClean="0">
                          <a:solidFill>
                            <a:schemeClr val="tx1"/>
                          </a:solidFill>
                        </a:rPr>
                        <a:t>the</a:t>
                      </a:r>
                      <a:r>
                        <a:rPr lang="es-MX" sz="1100" b="0" dirty="0" smtClean="0">
                          <a:solidFill>
                            <a:schemeClr val="tx1"/>
                          </a:solidFill>
                        </a:rPr>
                        <a:t> </a:t>
                      </a:r>
                      <a:r>
                        <a:rPr lang="es-MX" sz="1100" b="0" dirty="0" err="1" smtClean="0">
                          <a:solidFill>
                            <a:schemeClr val="tx1"/>
                          </a:solidFill>
                        </a:rPr>
                        <a:t>atmosphere</a:t>
                      </a:r>
                      <a:r>
                        <a:rPr lang="es-MX" sz="1100" b="0" dirty="0" smtClean="0">
                          <a:solidFill>
                            <a:schemeClr val="tx1"/>
                          </a:solidFill>
                        </a:rPr>
                        <a:t> and </a:t>
                      </a:r>
                      <a:r>
                        <a:rPr lang="es-MX" sz="1100" b="0" dirty="0" err="1" smtClean="0">
                          <a:solidFill>
                            <a:schemeClr val="tx1"/>
                          </a:solidFill>
                        </a:rPr>
                        <a:t>its</a:t>
                      </a:r>
                      <a:r>
                        <a:rPr lang="es-MX" sz="1100" b="0" dirty="0" smtClean="0">
                          <a:solidFill>
                            <a:schemeClr val="tx1"/>
                          </a:solidFill>
                        </a:rPr>
                        <a:t> </a:t>
                      </a:r>
                      <a:r>
                        <a:rPr lang="es-MX" sz="1100" b="0" dirty="0" err="1" smtClean="0">
                          <a:solidFill>
                            <a:schemeClr val="tx1"/>
                          </a:solidFill>
                        </a:rPr>
                        <a:t>phenomena.Elements</a:t>
                      </a:r>
                      <a:r>
                        <a:rPr lang="es-MX" sz="1100" b="0" dirty="0" smtClean="0">
                          <a:solidFill>
                            <a:schemeClr val="tx1"/>
                          </a:solidFill>
                        </a:rPr>
                        <a:t> of </a:t>
                      </a:r>
                      <a:r>
                        <a:rPr lang="es-MX" sz="1100" b="0" dirty="0" err="1" smtClean="0">
                          <a:solidFill>
                            <a:schemeClr val="tx1"/>
                          </a:solidFill>
                        </a:rPr>
                        <a:t>Climate</a:t>
                      </a:r>
                      <a:r>
                        <a:rPr lang="es-MX" sz="1100" b="0" dirty="0" smtClean="0">
                          <a:solidFill>
                            <a:schemeClr val="tx1"/>
                          </a:solidFill>
                        </a:rPr>
                        <a:t>: </a:t>
                      </a:r>
                      <a:r>
                        <a:rPr lang="es-MX" sz="1100" b="0" dirty="0" err="1" smtClean="0">
                          <a:solidFill>
                            <a:schemeClr val="tx1"/>
                          </a:solidFill>
                        </a:rPr>
                        <a:t>Temperature</a:t>
                      </a:r>
                      <a:r>
                        <a:rPr lang="es-MX" sz="1100" b="0" dirty="0" smtClean="0">
                          <a:solidFill>
                            <a:schemeClr val="tx1"/>
                          </a:solidFill>
                        </a:rPr>
                        <a:t>, </a:t>
                      </a:r>
                      <a:r>
                        <a:rPr lang="es-MX" sz="1100" b="0" dirty="0" err="1" smtClean="0">
                          <a:solidFill>
                            <a:schemeClr val="tx1"/>
                          </a:solidFill>
                        </a:rPr>
                        <a:t>humidity</a:t>
                      </a:r>
                      <a:r>
                        <a:rPr lang="es-MX" sz="1100" b="0" dirty="0" smtClean="0">
                          <a:solidFill>
                            <a:schemeClr val="tx1"/>
                          </a:solidFill>
                        </a:rPr>
                        <a:t>, </a:t>
                      </a:r>
                      <a:r>
                        <a:rPr lang="es-MX" sz="1100" b="0" dirty="0" err="1" smtClean="0">
                          <a:solidFill>
                            <a:schemeClr val="tx1"/>
                          </a:solidFill>
                        </a:rPr>
                        <a:t>atmospheric</a:t>
                      </a:r>
                      <a:r>
                        <a:rPr lang="es-MX" sz="1100" b="0" dirty="0" smtClean="0">
                          <a:solidFill>
                            <a:schemeClr val="tx1"/>
                          </a:solidFill>
                        </a:rPr>
                        <a:t> </a:t>
                      </a:r>
                      <a:r>
                        <a:rPr lang="es-MX" sz="1100" b="0" dirty="0" err="1" smtClean="0">
                          <a:solidFill>
                            <a:schemeClr val="tx1"/>
                          </a:solidFill>
                        </a:rPr>
                        <a:t>pressure</a:t>
                      </a:r>
                      <a:r>
                        <a:rPr lang="es-MX" sz="1100" b="0" dirty="0" smtClean="0">
                          <a:solidFill>
                            <a:schemeClr val="tx1"/>
                          </a:solidFill>
                        </a:rPr>
                        <a:t>, </a:t>
                      </a:r>
                      <a:r>
                        <a:rPr lang="es-MX" sz="1100" b="0" dirty="0" err="1" smtClean="0">
                          <a:solidFill>
                            <a:schemeClr val="tx1"/>
                          </a:solidFill>
                        </a:rPr>
                        <a:t>wind</a:t>
                      </a:r>
                      <a:r>
                        <a:rPr lang="es-MX" sz="1100" b="0" dirty="0" smtClean="0">
                          <a:solidFill>
                            <a:schemeClr val="tx1"/>
                          </a:solidFill>
                        </a:rPr>
                        <a:t>, </a:t>
                      </a:r>
                      <a:r>
                        <a:rPr lang="es-MX" sz="1100" b="0" dirty="0" err="1" smtClean="0">
                          <a:solidFill>
                            <a:schemeClr val="tx1"/>
                          </a:solidFill>
                        </a:rPr>
                        <a:t>precipitation</a:t>
                      </a:r>
                      <a:r>
                        <a:rPr lang="es-MX" sz="1100" b="0" dirty="0" smtClean="0">
                          <a:solidFill>
                            <a:schemeClr val="tx1"/>
                          </a:solidFill>
                        </a:rPr>
                        <a:t>.</a:t>
                      </a:r>
                    </a:p>
                    <a:p>
                      <a:pPr marL="0" indent="0" algn="just">
                        <a:buNone/>
                      </a:pPr>
                      <a:r>
                        <a:rPr lang="es-MX" sz="1100" b="0" dirty="0" err="1" smtClean="0">
                          <a:solidFill>
                            <a:schemeClr val="tx1"/>
                          </a:solidFill>
                        </a:rPr>
                        <a:t>Measuring</a:t>
                      </a:r>
                      <a:r>
                        <a:rPr lang="es-MX" sz="1100" b="0" dirty="0" smtClean="0">
                          <a:solidFill>
                            <a:schemeClr val="tx1"/>
                          </a:solidFill>
                        </a:rPr>
                        <a:t> Instruments: </a:t>
                      </a:r>
                      <a:r>
                        <a:rPr lang="es-MX" sz="1100" b="0" dirty="0" err="1" smtClean="0">
                          <a:solidFill>
                            <a:schemeClr val="tx1"/>
                          </a:solidFill>
                        </a:rPr>
                        <a:t>Thermometers</a:t>
                      </a:r>
                      <a:r>
                        <a:rPr lang="es-MX" sz="1100" b="0" dirty="0" smtClean="0">
                          <a:solidFill>
                            <a:schemeClr val="tx1"/>
                          </a:solidFill>
                        </a:rPr>
                        <a:t>, </a:t>
                      </a:r>
                      <a:r>
                        <a:rPr lang="es-MX" sz="1100" b="0" dirty="0" err="1" smtClean="0">
                          <a:solidFill>
                            <a:schemeClr val="tx1"/>
                          </a:solidFill>
                        </a:rPr>
                        <a:t>hygrometers</a:t>
                      </a:r>
                      <a:r>
                        <a:rPr lang="es-MX" sz="1100" b="0" dirty="0" smtClean="0">
                          <a:solidFill>
                            <a:schemeClr val="tx1"/>
                          </a:solidFill>
                        </a:rPr>
                        <a:t>, </a:t>
                      </a:r>
                      <a:r>
                        <a:rPr lang="es-MX" sz="1100" b="0" dirty="0" err="1" smtClean="0">
                          <a:solidFill>
                            <a:schemeClr val="tx1"/>
                          </a:solidFill>
                        </a:rPr>
                        <a:t>barometers</a:t>
                      </a:r>
                      <a:r>
                        <a:rPr lang="es-MX" sz="1100" b="0" dirty="0" smtClean="0">
                          <a:solidFill>
                            <a:schemeClr val="tx1"/>
                          </a:solidFill>
                        </a:rPr>
                        <a:t>, </a:t>
                      </a:r>
                      <a:r>
                        <a:rPr lang="es-MX" sz="1100" b="0" dirty="0" err="1" smtClean="0">
                          <a:solidFill>
                            <a:schemeClr val="tx1"/>
                          </a:solidFill>
                        </a:rPr>
                        <a:t>anemometers</a:t>
                      </a:r>
                      <a:r>
                        <a:rPr lang="es-MX" sz="1100" b="0" dirty="0" smtClean="0">
                          <a:solidFill>
                            <a:schemeClr val="tx1"/>
                          </a:solidFill>
                        </a:rPr>
                        <a:t>, rain gauges.</a:t>
                      </a:r>
                    </a:p>
                    <a:p>
                      <a:pPr marL="0" indent="0" algn="just">
                        <a:buNone/>
                      </a:pPr>
                      <a:r>
                        <a:rPr lang="es-MX" sz="1100" b="0" dirty="0" err="1" smtClean="0">
                          <a:solidFill>
                            <a:schemeClr val="tx1"/>
                          </a:solidFill>
                        </a:rPr>
                        <a:t>Types</a:t>
                      </a:r>
                      <a:r>
                        <a:rPr lang="es-MX" sz="1100" b="0" dirty="0" smtClean="0">
                          <a:solidFill>
                            <a:schemeClr val="tx1"/>
                          </a:solidFill>
                        </a:rPr>
                        <a:t> of </a:t>
                      </a:r>
                      <a:r>
                        <a:rPr lang="es-MX" sz="1100" b="0" dirty="0" err="1" smtClean="0">
                          <a:solidFill>
                            <a:schemeClr val="tx1"/>
                          </a:solidFill>
                        </a:rPr>
                        <a:t>Observations</a:t>
                      </a:r>
                      <a:r>
                        <a:rPr lang="es-MX" sz="1100" b="0" dirty="0" smtClean="0">
                          <a:solidFill>
                            <a:schemeClr val="tx1"/>
                          </a:solidFill>
                        </a:rPr>
                        <a:t>: Surface </a:t>
                      </a:r>
                      <a:r>
                        <a:rPr lang="es-MX" sz="1100" b="0" dirty="0" err="1" smtClean="0">
                          <a:solidFill>
                            <a:schemeClr val="tx1"/>
                          </a:solidFill>
                        </a:rPr>
                        <a:t>observations</a:t>
                      </a:r>
                      <a:r>
                        <a:rPr lang="es-MX" sz="1100" b="0" dirty="0" smtClean="0">
                          <a:solidFill>
                            <a:schemeClr val="tx1"/>
                          </a:solidFill>
                        </a:rPr>
                        <a:t>, </a:t>
                      </a:r>
                      <a:r>
                        <a:rPr lang="es-MX" sz="1100" b="0" dirty="0" err="1" smtClean="0">
                          <a:solidFill>
                            <a:schemeClr val="tx1"/>
                          </a:solidFill>
                        </a:rPr>
                        <a:t>atmospheric</a:t>
                      </a:r>
                      <a:r>
                        <a:rPr lang="es-MX" sz="1100" b="0" dirty="0" smtClean="0">
                          <a:solidFill>
                            <a:schemeClr val="tx1"/>
                          </a:solidFill>
                        </a:rPr>
                        <a:t> and </a:t>
                      </a:r>
                      <a:r>
                        <a:rPr lang="es-MX" sz="1100" b="0" dirty="0" err="1" smtClean="0">
                          <a:solidFill>
                            <a:schemeClr val="tx1"/>
                          </a:solidFill>
                        </a:rPr>
                        <a:t>oceanic</a:t>
                      </a:r>
                      <a:r>
                        <a:rPr lang="es-MX" sz="1100" b="0" dirty="0" smtClean="0">
                          <a:solidFill>
                            <a:schemeClr val="tx1"/>
                          </a:solidFill>
                        </a:rPr>
                        <a:t> </a:t>
                      </a:r>
                      <a:r>
                        <a:rPr lang="es-MX" sz="1100" b="0" dirty="0" err="1" smtClean="0">
                          <a:solidFill>
                            <a:schemeClr val="tx1"/>
                          </a:solidFill>
                        </a:rPr>
                        <a:t>profilers</a:t>
                      </a:r>
                      <a:r>
                        <a:rPr lang="es-MX" sz="1100" b="0" dirty="0" smtClean="0">
                          <a:solidFill>
                            <a:schemeClr val="tx1"/>
                          </a:solidFill>
                        </a:rPr>
                        <a:t>, </a:t>
                      </a:r>
                      <a:r>
                        <a:rPr lang="es-MX" sz="1100" b="0" dirty="0" err="1" smtClean="0">
                          <a:solidFill>
                            <a:schemeClr val="tx1"/>
                          </a:solidFill>
                        </a:rPr>
                        <a:t>aeronautical</a:t>
                      </a:r>
                      <a:r>
                        <a:rPr lang="es-MX" sz="1100" b="0" dirty="0" smtClean="0">
                          <a:solidFill>
                            <a:schemeClr val="tx1"/>
                          </a:solidFill>
                        </a:rPr>
                        <a:t> </a:t>
                      </a:r>
                      <a:r>
                        <a:rPr lang="es-MX" sz="1100" b="0" dirty="0" err="1" smtClean="0">
                          <a:solidFill>
                            <a:schemeClr val="tx1"/>
                          </a:solidFill>
                        </a:rPr>
                        <a:t>reports</a:t>
                      </a:r>
                      <a:r>
                        <a:rPr lang="es-MX" sz="1100" b="0" dirty="0" smtClean="0">
                          <a:solidFill>
                            <a:schemeClr val="tx1"/>
                          </a:solidFill>
                        </a:rPr>
                        <a:t>, and </a:t>
                      </a:r>
                      <a:r>
                        <a:rPr lang="es-MX" sz="1100" b="0" dirty="0" err="1" smtClean="0">
                          <a:solidFill>
                            <a:schemeClr val="tx1"/>
                          </a:solidFill>
                        </a:rPr>
                        <a:t>volunteer</a:t>
                      </a:r>
                      <a:r>
                        <a:rPr lang="es-MX" sz="1100" b="0" dirty="0" smtClean="0">
                          <a:solidFill>
                            <a:schemeClr val="tx1"/>
                          </a:solidFill>
                        </a:rPr>
                        <a:t> </a:t>
                      </a:r>
                      <a:r>
                        <a:rPr lang="es-MX" sz="1100" b="0" dirty="0" err="1" smtClean="0">
                          <a:solidFill>
                            <a:schemeClr val="tx1"/>
                          </a:solidFill>
                        </a:rPr>
                        <a:t>vessels</a:t>
                      </a:r>
                      <a:r>
                        <a:rPr lang="es-MX" sz="1100" b="0" dirty="0" smtClean="0">
                          <a:solidFill>
                            <a:schemeClr val="tx1"/>
                          </a:solidFill>
                        </a:rPr>
                        <a:t>.</a:t>
                      </a:r>
                    </a:p>
                    <a:p>
                      <a:pPr marL="0" indent="0" algn="just">
                        <a:buNone/>
                      </a:pP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Information</a:t>
                      </a:r>
                      <a:r>
                        <a:rPr lang="es-MX" sz="1100" b="0" dirty="0" smtClean="0">
                          <a:solidFill>
                            <a:schemeClr val="tx1"/>
                          </a:solidFill>
                        </a:rPr>
                        <a:t> </a:t>
                      </a:r>
                      <a:r>
                        <a:rPr lang="es-MX" sz="1100" b="0" dirty="0" err="1" smtClean="0">
                          <a:solidFill>
                            <a:schemeClr val="tx1"/>
                          </a:solidFill>
                        </a:rPr>
                        <a:t>Systems</a:t>
                      </a:r>
                      <a:r>
                        <a:rPr lang="es-MX" sz="1100" b="0" dirty="0" smtClean="0">
                          <a:solidFill>
                            <a:schemeClr val="tx1"/>
                          </a:solidFill>
                        </a:rPr>
                        <a:t>: Networks of </a:t>
                      </a:r>
                      <a:r>
                        <a:rPr lang="es-MX" sz="1100" b="0" dirty="0" err="1" smtClean="0">
                          <a:solidFill>
                            <a:schemeClr val="tx1"/>
                          </a:solidFill>
                        </a:rPr>
                        <a:t>stations</a:t>
                      </a:r>
                      <a:r>
                        <a:rPr lang="es-MX" sz="1100" b="0" dirty="0" smtClean="0">
                          <a:solidFill>
                            <a:schemeClr val="tx1"/>
                          </a:solidFill>
                        </a:rPr>
                        <a:t>, </a:t>
                      </a: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satellites</a:t>
                      </a:r>
                      <a:r>
                        <a:rPr lang="es-MX" sz="1100" b="0" dirty="0" smtClean="0">
                          <a:solidFill>
                            <a:schemeClr val="tx1"/>
                          </a:solidFill>
                        </a:rPr>
                        <a:t>, </a:t>
                      </a:r>
                      <a:r>
                        <a:rPr lang="es-MX" sz="1100" b="0" dirty="0" err="1" smtClean="0">
                          <a:solidFill>
                            <a:schemeClr val="tx1"/>
                          </a:solidFill>
                        </a:rPr>
                        <a:t>numerical</a:t>
                      </a:r>
                      <a:r>
                        <a:rPr lang="es-MX" sz="1100" b="0" dirty="0" smtClean="0">
                          <a:solidFill>
                            <a:schemeClr val="tx1"/>
                          </a:solidFill>
                        </a:rPr>
                        <a:t> </a:t>
                      </a:r>
                      <a:r>
                        <a:rPr lang="es-MX" sz="1100" b="0" dirty="0" err="1" smtClean="0">
                          <a:solidFill>
                            <a:schemeClr val="tx1"/>
                          </a:solidFill>
                        </a:rPr>
                        <a:t>prediction</a:t>
                      </a:r>
                      <a:r>
                        <a:rPr lang="es-MX" sz="1100" b="0" dirty="0" smtClean="0">
                          <a:solidFill>
                            <a:schemeClr val="tx1"/>
                          </a:solidFill>
                        </a:rPr>
                        <a:t> </a:t>
                      </a:r>
                      <a:r>
                        <a:rPr lang="es-MX" sz="1100" b="0" dirty="0" err="1" smtClean="0">
                          <a:solidFill>
                            <a:schemeClr val="tx1"/>
                          </a:solidFill>
                        </a:rPr>
                        <a:t>models</a:t>
                      </a:r>
                      <a:r>
                        <a:rPr lang="es-MX" sz="1100" b="0" dirty="0" smtClean="0">
                          <a:solidFill>
                            <a:schemeClr val="tx1"/>
                          </a:solidFill>
                        </a:rPr>
                        <a:t>.</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b="0" dirty="0" err="1" smtClean="0">
                          <a:solidFill>
                            <a:schemeClr val="tx1"/>
                          </a:solidFill>
                        </a:rPr>
                        <a:t>Unit</a:t>
                      </a:r>
                      <a:r>
                        <a:rPr lang="es-MX" sz="1100" b="0" dirty="0" smtClean="0">
                          <a:solidFill>
                            <a:schemeClr val="tx1"/>
                          </a:solidFill>
                        </a:rPr>
                        <a:t> 1: </a:t>
                      </a:r>
                      <a:r>
                        <a:rPr lang="es-MX" sz="1100" b="0" u="sng" dirty="0" smtClean="0">
                          <a:solidFill>
                            <a:schemeClr val="tx1"/>
                          </a:solidFill>
                        </a:rPr>
                        <a:t>Fundamentals of </a:t>
                      </a:r>
                      <a:r>
                        <a:rPr lang="es-MX" sz="1100" b="0" u="sng" dirty="0" err="1" smtClean="0">
                          <a:solidFill>
                            <a:schemeClr val="tx1"/>
                          </a:solidFill>
                        </a:rPr>
                        <a:t>Meteorology</a:t>
                      </a:r>
                      <a:endParaRPr lang="es-MX" sz="1100" b="0" u="sng" dirty="0" smtClean="0">
                        <a:solidFill>
                          <a:schemeClr val="tx1"/>
                        </a:solidFill>
                      </a:endParaRPr>
                    </a:p>
                    <a:p>
                      <a:endParaRPr lang="es-MX" sz="1100" b="0" dirty="0" smtClean="0">
                        <a:solidFill>
                          <a:schemeClr val="tx1"/>
                        </a:solidFill>
                      </a:endParaRPr>
                    </a:p>
                    <a:p>
                      <a:r>
                        <a:rPr lang="es-MX" sz="1100" b="0" dirty="0" err="1" smtClean="0">
                          <a:solidFill>
                            <a:schemeClr val="tx1"/>
                          </a:solidFill>
                        </a:rPr>
                        <a:t>Assessment</a:t>
                      </a:r>
                      <a:r>
                        <a:rPr lang="es-MX" sz="1100" b="0" dirty="0" smtClean="0">
                          <a:solidFill>
                            <a:schemeClr val="tx1"/>
                          </a:solidFill>
                        </a:rPr>
                        <a:t> </a:t>
                      </a:r>
                      <a:r>
                        <a:rPr lang="es-MX" sz="1100" b="0" dirty="0" err="1" smtClean="0">
                          <a:solidFill>
                            <a:schemeClr val="tx1"/>
                          </a:solidFill>
                        </a:rPr>
                        <a:t>Indicators</a:t>
                      </a:r>
                      <a:r>
                        <a:rPr lang="es-MX" sz="1100" b="0" dirty="0" smtClean="0">
                          <a:solidFill>
                            <a:schemeClr val="tx1"/>
                          </a:solidFill>
                        </a:rPr>
                        <a:t>: </a:t>
                      </a:r>
                      <a:r>
                        <a:rPr lang="es-MX" sz="1100" b="0" dirty="0" err="1" smtClean="0">
                          <a:solidFill>
                            <a:schemeClr val="tx1"/>
                          </a:solidFill>
                        </a:rPr>
                        <a:t>Understanding</a:t>
                      </a:r>
                      <a:r>
                        <a:rPr lang="es-MX" sz="1100" b="0" dirty="0" smtClean="0">
                          <a:solidFill>
                            <a:schemeClr val="tx1"/>
                          </a:solidFill>
                        </a:rPr>
                        <a:t> of Basic </a:t>
                      </a:r>
                      <a:r>
                        <a:rPr lang="es-MX" sz="1100" b="0" dirty="0" err="1" smtClean="0">
                          <a:solidFill>
                            <a:schemeClr val="tx1"/>
                          </a:solidFill>
                        </a:rPr>
                        <a:t>Concepts</a:t>
                      </a:r>
                      <a:endParaRPr lang="es-MX" sz="1100" b="0" dirty="0" smtClean="0">
                        <a:solidFill>
                          <a:schemeClr val="tx1"/>
                        </a:solidFill>
                      </a:endParaRPr>
                    </a:p>
                    <a:p>
                      <a:r>
                        <a:rPr lang="es-MX" sz="1100" b="0" dirty="0" err="1" smtClean="0">
                          <a:solidFill>
                            <a:schemeClr val="tx1"/>
                          </a:solidFill>
                        </a:rPr>
                        <a:t>Action</a:t>
                      </a:r>
                      <a:r>
                        <a:rPr lang="es-MX" sz="1100" b="0" dirty="0" smtClean="0">
                          <a:solidFill>
                            <a:schemeClr val="tx1"/>
                          </a:solidFill>
                        </a:rPr>
                        <a:t>: Define </a:t>
                      </a:r>
                      <a:r>
                        <a:rPr lang="es-MX" sz="1100" b="0" dirty="0" err="1" smtClean="0">
                          <a:solidFill>
                            <a:schemeClr val="tx1"/>
                          </a:solidFill>
                        </a:rPr>
                        <a:t>key</a:t>
                      </a:r>
                      <a:r>
                        <a:rPr lang="es-MX" sz="1100" b="0" dirty="0" smtClean="0">
                          <a:solidFill>
                            <a:schemeClr val="tx1"/>
                          </a:solidFill>
                        </a:rPr>
                        <a:t> </a:t>
                      </a: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terms</a:t>
                      </a:r>
                      <a:r>
                        <a:rPr lang="es-MX" sz="1100" b="0" dirty="0" smtClean="0">
                          <a:solidFill>
                            <a:schemeClr val="tx1"/>
                          </a:solidFill>
                        </a:rPr>
                        <a:t>.</a:t>
                      </a:r>
                    </a:p>
                    <a:p>
                      <a:r>
                        <a:rPr lang="es-MX" sz="1100" b="0" dirty="0" smtClean="0">
                          <a:solidFill>
                            <a:schemeClr val="tx1"/>
                          </a:solidFill>
                        </a:rPr>
                        <a:t>Content: </a:t>
                      </a:r>
                      <a:r>
                        <a:rPr lang="es-MX" sz="1100" b="0" dirty="0" err="1" smtClean="0">
                          <a:solidFill>
                            <a:schemeClr val="tx1"/>
                          </a:solidFill>
                        </a:rPr>
                        <a:t>Terms</a:t>
                      </a:r>
                      <a:r>
                        <a:rPr lang="es-MX" sz="1100" b="0" dirty="0" smtClean="0">
                          <a:solidFill>
                            <a:schemeClr val="tx1"/>
                          </a:solidFill>
                        </a:rPr>
                        <a:t> </a:t>
                      </a:r>
                      <a:r>
                        <a:rPr lang="es-MX" sz="1100" b="0" dirty="0" err="1" smtClean="0">
                          <a:solidFill>
                            <a:schemeClr val="tx1"/>
                          </a:solidFill>
                        </a:rPr>
                        <a:t>such</a:t>
                      </a:r>
                      <a:r>
                        <a:rPr lang="es-MX" sz="1100" b="0" dirty="0" smtClean="0">
                          <a:solidFill>
                            <a:schemeClr val="tx1"/>
                          </a:solidFill>
                        </a:rPr>
                        <a:t> as </a:t>
                      </a:r>
                      <a:r>
                        <a:rPr lang="es-MX" sz="1100" b="0" dirty="0" err="1" smtClean="0">
                          <a:solidFill>
                            <a:schemeClr val="tx1"/>
                          </a:solidFill>
                        </a:rPr>
                        <a:t>temperature</a:t>
                      </a:r>
                      <a:r>
                        <a:rPr lang="es-MX" sz="1100" b="0" dirty="0" smtClean="0">
                          <a:solidFill>
                            <a:schemeClr val="tx1"/>
                          </a:solidFill>
                        </a:rPr>
                        <a:t>, </a:t>
                      </a:r>
                      <a:r>
                        <a:rPr lang="es-MX" sz="1100" b="0" dirty="0" err="1" smtClean="0">
                          <a:solidFill>
                            <a:schemeClr val="tx1"/>
                          </a:solidFill>
                        </a:rPr>
                        <a:t>atmospheric</a:t>
                      </a:r>
                      <a:r>
                        <a:rPr lang="es-MX" sz="1100" b="0" dirty="0" smtClean="0">
                          <a:solidFill>
                            <a:schemeClr val="tx1"/>
                          </a:solidFill>
                        </a:rPr>
                        <a:t> </a:t>
                      </a:r>
                      <a:r>
                        <a:rPr lang="es-MX" sz="1100" b="0" dirty="0" err="1" smtClean="0">
                          <a:solidFill>
                            <a:schemeClr val="tx1"/>
                          </a:solidFill>
                        </a:rPr>
                        <a:t>pressure</a:t>
                      </a:r>
                      <a:r>
                        <a:rPr lang="es-MX" sz="1100" b="0" dirty="0" smtClean="0">
                          <a:solidFill>
                            <a:schemeClr val="tx1"/>
                          </a:solidFill>
                        </a:rPr>
                        <a:t>, </a:t>
                      </a:r>
                      <a:r>
                        <a:rPr lang="es-MX" sz="1100" b="0" dirty="0" err="1" smtClean="0">
                          <a:solidFill>
                            <a:schemeClr val="tx1"/>
                          </a:solidFill>
                        </a:rPr>
                        <a:t>humidity</a:t>
                      </a:r>
                      <a:r>
                        <a:rPr lang="es-MX" sz="1100" b="0" dirty="0" smtClean="0">
                          <a:solidFill>
                            <a:schemeClr val="tx1"/>
                          </a:solidFill>
                        </a:rPr>
                        <a:t>, </a:t>
                      </a:r>
                      <a:r>
                        <a:rPr lang="es-MX" sz="1100" b="0" dirty="0" err="1" smtClean="0">
                          <a:solidFill>
                            <a:schemeClr val="tx1"/>
                          </a:solidFill>
                        </a:rPr>
                        <a:t>wind</a:t>
                      </a:r>
                      <a:r>
                        <a:rPr lang="es-MX" sz="1100" b="0" dirty="0" smtClean="0">
                          <a:solidFill>
                            <a:schemeClr val="tx1"/>
                          </a:solidFill>
                        </a:rPr>
                        <a:t>, etc.</a:t>
                      </a:r>
                    </a:p>
                    <a:p>
                      <a:r>
                        <a:rPr lang="es-MX" sz="1100" b="0" dirty="0" err="1" smtClean="0">
                          <a:solidFill>
                            <a:schemeClr val="tx1"/>
                          </a:solidFill>
                        </a:rPr>
                        <a:t>Condition</a:t>
                      </a:r>
                      <a:r>
                        <a:rPr lang="es-MX" sz="1100" b="0" dirty="0" smtClean="0">
                          <a:solidFill>
                            <a:schemeClr val="tx1"/>
                          </a:solidFill>
                        </a:rPr>
                        <a:t>: </a:t>
                      </a:r>
                      <a:r>
                        <a:rPr lang="es-MX" sz="1100" b="0" dirty="0" err="1" smtClean="0">
                          <a:solidFill>
                            <a:schemeClr val="tx1"/>
                          </a:solidFill>
                        </a:rPr>
                        <a:t>Written</a:t>
                      </a:r>
                      <a:r>
                        <a:rPr lang="es-MX" sz="1100" b="0" dirty="0" smtClean="0">
                          <a:solidFill>
                            <a:schemeClr val="tx1"/>
                          </a:solidFill>
                        </a:rPr>
                        <a:t> </a:t>
                      </a:r>
                      <a:r>
                        <a:rPr lang="es-MX" sz="1100" b="0" dirty="0" err="1" smtClean="0">
                          <a:solidFill>
                            <a:schemeClr val="tx1"/>
                          </a:solidFill>
                        </a:rPr>
                        <a:t>exam</a:t>
                      </a:r>
                      <a:r>
                        <a:rPr lang="es-MX" sz="1100" b="0" dirty="0" smtClean="0">
                          <a:solidFill>
                            <a:schemeClr val="tx1"/>
                          </a:solidFill>
                        </a:rPr>
                        <a:t>.</a:t>
                      </a:r>
                    </a:p>
                    <a:p>
                      <a:r>
                        <a:rPr lang="es-MX" sz="1100" b="0" dirty="0" err="1" smtClean="0">
                          <a:solidFill>
                            <a:schemeClr val="tx1"/>
                          </a:solidFill>
                        </a:rPr>
                        <a:t>Procedure</a:t>
                      </a:r>
                      <a:r>
                        <a:rPr lang="es-MX" sz="1100" b="0" dirty="0" smtClean="0">
                          <a:solidFill>
                            <a:schemeClr val="tx1"/>
                          </a:solidFill>
                        </a:rPr>
                        <a:t>: </a:t>
                      </a:r>
                      <a:r>
                        <a:rPr lang="es-MX" sz="1100" b="0" dirty="0" err="1" smtClean="0">
                          <a:solidFill>
                            <a:schemeClr val="tx1"/>
                          </a:solidFill>
                        </a:rPr>
                        <a:t>Objective</a:t>
                      </a:r>
                      <a:r>
                        <a:rPr lang="es-MX" sz="1100" b="0" dirty="0" smtClean="0">
                          <a:solidFill>
                            <a:schemeClr val="tx1"/>
                          </a:solidFill>
                        </a:rPr>
                        <a:t> </a:t>
                      </a:r>
                      <a:r>
                        <a:rPr lang="es-MX" sz="1100" b="0" dirty="0" err="1" smtClean="0">
                          <a:solidFill>
                            <a:schemeClr val="tx1"/>
                          </a:solidFill>
                        </a:rPr>
                        <a:t>assessment</a:t>
                      </a:r>
                      <a:r>
                        <a:rPr lang="es-MX" sz="1100" b="0" dirty="0" smtClean="0">
                          <a:solidFill>
                            <a:schemeClr val="tx1"/>
                          </a:solidFill>
                        </a:rPr>
                        <a:t> </a:t>
                      </a:r>
                      <a:r>
                        <a:rPr lang="es-MX" sz="1100" b="0" dirty="0" err="1" smtClean="0">
                          <a:solidFill>
                            <a:schemeClr val="tx1"/>
                          </a:solidFill>
                        </a:rPr>
                        <a:t>with</a:t>
                      </a:r>
                      <a:r>
                        <a:rPr lang="es-MX" sz="1100" b="0" dirty="0" smtClean="0">
                          <a:solidFill>
                            <a:schemeClr val="tx1"/>
                          </a:solidFill>
                        </a:rPr>
                        <a:t> </a:t>
                      </a:r>
                      <a:r>
                        <a:rPr lang="es-MX" sz="1100" b="0" dirty="0" err="1" smtClean="0">
                          <a:solidFill>
                            <a:schemeClr val="tx1"/>
                          </a:solidFill>
                        </a:rPr>
                        <a:t>multiple-choice</a:t>
                      </a:r>
                      <a:r>
                        <a:rPr lang="es-MX" sz="1100" b="0" dirty="0" smtClean="0">
                          <a:solidFill>
                            <a:schemeClr val="tx1"/>
                          </a:solidFill>
                        </a:rPr>
                        <a:t> </a:t>
                      </a:r>
                      <a:r>
                        <a:rPr lang="es-MX" sz="1100" b="0" dirty="0" err="1" smtClean="0">
                          <a:solidFill>
                            <a:schemeClr val="tx1"/>
                          </a:solidFill>
                        </a:rPr>
                        <a:t>questions</a:t>
                      </a:r>
                      <a:r>
                        <a:rPr lang="es-MX" sz="1100" b="0" dirty="0" smtClean="0">
                          <a:solidFill>
                            <a:schemeClr val="tx1"/>
                          </a:solidFill>
                        </a:rPr>
                        <a:t>.</a:t>
                      </a:r>
                    </a:p>
                    <a:p>
                      <a:r>
                        <a:rPr lang="es-MX" sz="1100" b="0" dirty="0" smtClean="0">
                          <a:solidFill>
                            <a:schemeClr val="tx1"/>
                          </a:solidFill>
                        </a:rPr>
                        <a:t>Instruments: 10-question </a:t>
                      </a:r>
                      <a:r>
                        <a:rPr lang="es-MX" sz="1100" b="0" dirty="0" err="1" smtClean="0">
                          <a:solidFill>
                            <a:schemeClr val="tx1"/>
                          </a:solidFill>
                        </a:rPr>
                        <a:t>questionnaire</a:t>
                      </a:r>
                      <a:r>
                        <a:rPr lang="es-MX" sz="1100" b="0" dirty="0" smtClean="0">
                          <a:solidFill>
                            <a:schemeClr val="tx1"/>
                          </a:solidFill>
                        </a:rPr>
                        <a:t>.</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0255190"/>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858752908"/>
              </p:ext>
            </p:extLst>
          </p:nvPr>
        </p:nvGraphicFramePr>
        <p:xfrm>
          <a:off x="6183824" y="586354"/>
          <a:ext cx="5873858" cy="5958840"/>
        </p:xfrm>
        <a:graphic>
          <a:graphicData uri="http://schemas.openxmlformats.org/drawingml/2006/table">
            <a:tbl>
              <a:tblPr firstRow="1" bandRow="1">
                <a:tableStyleId>{5C22544A-7EE6-4342-B048-85BDC9FD1C3A}</a:tableStyleId>
              </a:tblPr>
              <a:tblGrid>
                <a:gridCol w="2019140">
                  <a:extLst>
                    <a:ext uri="{9D8B030D-6E8A-4147-A177-3AD203B41FA5}">
                      <a16:colId xmlns:a16="http://schemas.microsoft.com/office/drawing/2014/main" val="3256944847"/>
                    </a:ext>
                  </a:extLst>
                </a:gridCol>
                <a:gridCol w="2118907">
                  <a:extLst>
                    <a:ext uri="{9D8B030D-6E8A-4147-A177-3AD203B41FA5}">
                      <a16:colId xmlns:a16="http://schemas.microsoft.com/office/drawing/2014/main" val="4003303751"/>
                    </a:ext>
                  </a:extLst>
                </a:gridCol>
                <a:gridCol w="1735811">
                  <a:extLst>
                    <a:ext uri="{9D8B030D-6E8A-4147-A177-3AD203B41FA5}">
                      <a16:colId xmlns:a16="http://schemas.microsoft.com/office/drawing/2014/main" val="2915130160"/>
                    </a:ext>
                  </a:extLst>
                </a:gridCol>
              </a:tblGrid>
              <a:tr h="370840">
                <a:tc>
                  <a:txBody>
                    <a:bodyPr/>
                    <a:lstStyle/>
                    <a:p>
                      <a:pPr algn="just"/>
                      <a:r>
                        <a:rPr lang="en-US" sz="1050" b="0" dirty="0" smtClean="0">
                          <a:solidFill>
                            <a:schemeClr val="tx1"/>
                          </a:solidFill>
                        </a:rPr>
                        <a:t>Objective: To foster an understanding of the different atmospheric parameters and their interrelation with daily conditions.</a:t>
                      </a:r>
                    </a:p>
                    <a:p>
                      <a:pPr algn="just"/>
                      <a:r>
                        <a:rPr lang="en-US" sz="1050" b="0" dirty="0" smtClean="0">
                          <a:solidFill>
                            <a:schemeClr val="tx1"/>
                          </a:solidFill>
                        </a:rPr>
                        <a:t>Duration: 1 class (2 hours).</a:t>
                      </a:r>
                    </a:p>
                    <a:p>
                      <a:pPr algn="just"/>
                      <a:endParaRPr lang="en-US" sz="1050" b="0" dirty="0" smtClean="0">
                        <a:solidFill>
                          <a:schemeClr val="tx1"/>
                        </a:solidFill>
                      </a:endParaRPr>
                    </a:p>
                    <a:p>
                      <a:pPr algn="just"/>
                      <a:r>
                        <a:rPr lang="en-US" sz="1050" b="0" dirty="0" smtClean="0">
                          <a:solidFill>
                            <a:schemeClr val="tx1"/>
                          </a:solidFill>
                        </a:rPr>
                        <a:t>2. </a:t>
                      </a:r>
                      <a:r>
                        <a:rPr lang="en-US" sz="1050" b="0" u="sng" dirty="0" smtClean="0">
                          <a:solidFill>
                            <a:schemeClr val="tx1"/>
                          </a:solidFill>
                        </a:rPr>
                        <a:t>Case Study: Analysis of Real Meteorological Data</a:t>
                      </a:r>
                    </a:p>
                    <a:p>
                      <a:pPr algn="just"/>
                      <a:endParaRPr lang="en-US" sz="1050" b="0" dirty="0" smtClean="0">
                        <a:solidFill>
                          <a:schemeClr val="tx1"/>
                        </a:solidFill>
                      </a:endParaRPr>
                    </a:p>
                    <a:p>
                      <a:pPr algn="just"/>
                      <a:r>
                        <a:rPr lang="en-US" sz="1050" b="0" dirty="0" smtClean="0">
                          <a:solidFill>
                            <a:schemeClr val="tx1"/>
                          </a:solidFill>
                        </a:rPr>
                        <a:t>Description: A dataset from a local weather station is provided for one month. Students analyze the data to identify significant meteorological trends and events (temperature trends, precipitation patterns, etc.).</a:t>
                      </a:r>
                    </a:p>
                    <a:p>
                      <a:pPr algn="just"/>
                      <a:r>
                        <a:rPr lang="en-US" sz="1050" b="0" dirty="0" smtClean="0">
                          <a:solidFill>
                            <a:schemeClr val="tx1"/>
                          </a:solidFill>
                        </a:rPr>
                        <a:t>Objective: Practical application of data analysis techniques to meteorological observation.</a:t>
                      </a:r>
                    </a:p>
                    <a:p>
                      <a:pPr algn="just"/>
                      <a:r>
                        <a:rPr lang="en-US" sz="1050" b="0" dirty="0" smtClean="0">
                          <a:solidFill>
                            <a:schemeClr val="tx1"/>
                          </a:solidFill>
                        </a:rPr>
                        <a:t>Duration: 2 classes (4 hours).</a:t>
                      </a:r>
                    </a:p>
                    <a:p>
                      <a:pPr algn="just"/>
                      <a:endParaRPr lang="en-US" sz="1050" b="0" dirty="0" smtClean="0">
                        <a:solidFill>
                          <a:schemeClr val="tx1"/>
                        </a:solidFill>
                      </a:endParaRPr>
                    </a:p>
                    <a:p>
                      <a:pPr algn="just"/>
                      <a:r>
                        <a:rPr lang="en-US" sz="1050" b="0" dirty="0" smtClean="0">
                          <a:solidFill>
                            <a:schemeClr val="tx1"/>
                          </a:solidFill>
                        </a:rPr>
                        <a:t>3. </a:t>
                      </a:r>
                      <a:r>
                        <a:rPr lang="en-US" sz="1050" b="0" u="sng" dirty="0" smtClean="0">
                          <a:solidFill>
                            <a:schemeClr val="tx1"/>
                          </a:solidFill>
                        </a:rPr>
                        <a:t>Weather Station Simulation</a:t>
                      </a:r>
                    </a:p>
                    <a:p>
                      <a:pPr algn="just"/>
                      <a:endParaRPr lang="en-US" sz="1050" b="0" dirty="0" smtClean="0">
                        <a:solidFill>
                          <a:schemeClr val="tx1"/>
                        </a:solidFill>
                      </a:endParaRPr>
                    </a:p>
                    <a:p>
                      <a:pPr algn="just"/>
                      <a:r>
                        <a:rPr lang="en-US" sz="1050" b="0" dirty="0" smtClean="0">
                          <a:solidFill>
                            <a:schemeClr val="tx1"/>
                          </a:solidFill>
                        </a:rPr>
                        <a:t>Description: Using visualization software, students operate a remote weather station. They must collect and analyze real-time data and present their findings.</a:t>
                      </a:r>
                    </a:p>
                    <a:p>
                      <a:pPr algn="just"/>
                      <a:r>
                        <a:rPr lang="en-US" sz="1050" b="0" dirty="0" smtClean="0">
                          <a:solidFill>
                            <a:schemeClr val="tx1"/>
                          </a:solidFill>
                        </a:rPr>
                        <a:t>Objective: To understand the operation and importance of weather stations in data collection.</a:t>
                      </a:r>
                    </a:p>
                    <a:p>
                      <a:pPr algn="just"/>
                      <a:r>
                        <a:rPr lang="en-US" sz="1050" b="0" dirty="0" smtClean="0">
                          <a:solidFill>
                            <a:schemeClr val="tx1"/>
                          </a:solidFill>
                        </a:rPr>
                        <a:t>Duration: 1 class (2 hours).</a:t>
                      </a:r>
                    </a:p>
                    <a:p>
                      <a:pPr algn="just"/>
                      <a:endParaRPr lang="en-US"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smtClean="0">
                          <a:solidFill>
                            <a:schemeClr val="tx1"/>
                          </a:solidFill>
                        </a:rPr>
                        <a:t>2. </a:t>
                      </a:r>
                      <a:r>
                        <a:rPr lang="en-US" sz="1100" b="0" u="sng" dirty="0" smtClean="0">
                          <a:solidFill>
                            <a:schemeClr val="tx1"/>
                          </a:solidFill>
                        </a:rPr>
                        <a:t>Factual Content</a:t>
                      </a:r>
                    </a:p>
                    <a:p>
                      <a:pPr algn="just"/>
                      <a:r>
                        <a:rPr lang="en-US" sz="1100" b="0" dirty="0" smtClean="0">
                          <a:solidFill>
                            <a:schemeClr val="tx1"/>
                          </a:solidFill>
                        </a:rPr>
                        <a:t>This focuses on the specific facts and data that students should know:</a:t>
                      </a:r>
                    </a:p>
                    <a:p>
                      <a:pPr algn="just"/>
                      <a:r>
                        <a:rPr lang="en-US" sz="1100" b="0" dirty="0" smtClean="0">
                          <a:solidFill>
                            <a:schemeClr val="tx1"/>
                          </a:solidFill>
                        </a:rPr>
                        <a:t>History of Meteorology: Evolution of observation and prediction techniques.</a:t>
                      </a:r>
                    </a:p>
                    <a:p>
                      <a:pPr algn="just"/>
                      <a:r>
                        <a:rPr lang="en-US" sz="1100" b="0" dirty="0" smtClean="0">
                          <a:solidFill>
                            <a:schemeClr val="tx1"/>
                          </a:solidFill>
                        </a:rPr>
                        <a:t>Meteorological Stations: Location, operation, and maintenance.</a:t>
                      </a:r>
                    </a:p>
                    <a:p>
                      <a:pPr algn="just"/>
                      <a:r>
                        <a:rPr lang="en-US" sz="1100" b="0" dirty="0" smtClean="0">
                          <a:solidFill>
                            <a:schemeClr val="tx1"/>
                          </a:solidFill>
                        </a:rPr>
                        <a:t>Meteorological Data: Interpretation of historical records and measurements. Regulations: Data collection protocols and international standards (such as those issued by the World Meteorological Organization).</a:t>
                      </a:r>
                    </a:p>
                    <a:p>
                      <a:endParaRPr lang="en-US" sz="1100" b="0" dirty="0" smtClean="0">
                        <a:solidFill>
                          <a:schemeClr val="tx1"/>
                        </a:solidFill>
                      </a:endParaRPr>
                    </a:p>
                    <a:p>
                      <a:r>
                        <a:rPr lang="en-US" sz="1100" b="0" dirty="0" smtClean="0">
                          <a:solidFill>
                            <a:schemeClr val="tx1"/>
                          </a:solidFill>
                        </a:rPr>
                        <a:t>3. </a:t>
                      </a:r>
                      <a:r>
                        <a:rPr lang="en-US" sz="1100" b="0" u="sng" dirty="0" smtClean="0">
                          <a:solidFill>
                            <a:schemeClr val="tx1"/>
                          </a:solidFill>
                        </a:rPr>
                        <a:t>Conceptual Contents</a:t>
                      </a:r>
                    </a:p>
                    <a:p>
                      <a:r>
                        <a:rPr lang="en-US" sz="1100" b="0" dirty="0" smtClean="0">
                          <a:solidFill>
                            <a:schemeClr val="tx1"/>
                          </a:solidFill>
                        </a:rPr>
                        <a:t>This relates to the ideas and theories that underpin meteorology:</a:t>
                      </a:r>
                    </a:p>
                    <a:p>
                      <a:r>
                        <a:rPr lang="en-US" sz="1100" b="0" dirty="0" smtClean="0">
                          <a:solidFill>
                            <a:schemeClr val="tx1"/>
                          </a:solidFill>
                        </a:rPr>
                        <a:t>Composition and structure of the atmosphere.</a:t>
                      </a:r>
                    </a:p>
                    <a:p>
                      <a:r>
                        <a:rPr lang="en-US" sz="1100" b="0" dirty="0" smtClean="0">
                          <a:solidFill>
                            <a:schemeClr val="tx1"/>
                          </a:solidFill>
                        </a:rPr>
                        <a:t>Differences between climate and weather; climate variability and change.</a:t>
                      </a:r>
                    </a:p>
                    <a:p>
                      <a:endParaRPr lang="en-US" sz="1100" b="0" dirty="0" smtClean="0">
                        <a:solidFill>
                          <a:schemeClr val="tx1"/>
                        </a:solidFill>
                      </a:endParaRPr>
                    </a:p>
                    <a:p>
                      <a:r>
                        <a:rPr lang="en-US" sz="1100" b="0" dirty="0" smtClean="0">
                          <a:solidFill>
                            <a:schemeClr val="tx1"/>
                          </a:solidFill>
                        </a:rPr>
                        <a:t>4. </a:t>
                      </a:r>
                      <a:r>
                        <a:rPr lang="en-US" sz="1100" b="0" u="sng" dirty="0" smtClean="0">
                          <a:solidFill>
                            <a:schemeClr val="tx1"/>
                          </a:solidFill>
                        </a:rPr>
                        <a:t>Procedural Contents</a:t>
                      </a:r>
                    </a:p>
                    <a:p>
                      <a:r>
                        <a:rPr lang="en-US" sz="1100" b="0" dirty="0" smtClean="0">
                          <a:solidFill>
                            <a:schemeClr val="tx1"/>
                          </a:solidFill>
                        </a:rPr>
                        <a:t>These aspects highlight the practical skills that students should develop:</a:t>
                      </a:r>
                    </a:p>
                    <a:p>
                      <a:r>
                        <a:rPr lang="en-US" sz="1100" b="0" dirty="0" smtClean="0">
                          <a:solidFill>
                            <a:schemeClr val="tx1"/>
                          </a:solidFill>
                        </a:rPr>
                        <a:t>Data Collection: Learning to use and calibrate measuring instruments.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smtClean="0">
                          <a:solidFill>
                            <a:schemeClr val="tx1"/>
                          </a:solidFill>
                        </a:rPr>
                        <a:t>Unit 2: </a:t>
                      </a:r>
                      <a:r>
                        <a:rPr lang="en-US" sz="1100" b="0" u="sng" dirty="0" smtClean="0">
                          <a:solidFill>
                            <a:schemeClr val="tx1"/>
                          </a:solidFill>
                        </a:rPr>
                        <a:t>Meteorological Instruments</a:t>
                      </a:r>
                    </a:p>
                    <a:p>
                      <a:endParaRPr lang="en-US" sz="1100" b="0" dirty="0" smtClean="0">
                        <a:solidFill>
                          <a:schemeClr val="tx1"/>
                        </a:solidFill>
                      </a:endParaRPr>
                    </a:p>
                    <a:p>
                      <a:r>
                        <a:rPr lang="en-US" sz="1100" b="0" dirty="0" smtClean="0">
                          <a:solidFill>
                            <a:schemeClr val="tx1"/>
                          </a:solidFill>
                        </a:rPr>
                        <a:t>Assessment Indicators:</a:t>
                      </a:r>
                    </a:p>
                    <a:p>
                      <a:endParaRPr lang="en-US" sz="1100" b="0" dirty="0" smtClean="0">
                        <a:solidFill>
                          <a:schemeClr val="tx1"/>
                        </a:solidFill>
                      </a:endParaRPr>
                    </a:p>
                    <a:p>
                      <a:r>
                        <a:rPr lang="en-US" sz="1100" b="0" dirty="0" smtClean="0">
                          <a:solidFill>
                            <a:schemeClr val="tx1"/>
                          </a:solidFill>
                        </a:rPr>
                        <a:t>1. Identification and Operation of Instruments</a:t>
                      </a:r>
                    </a:p>
                    <a:p>
                      <a:r>
                        <a:rPr lang="en-US" sz="1100" b="0" dirty="0" smtClean="0">
                          <a:solidFill>
                            <a:schemeClr val="tx1"/>
                          </a:solidFill>
                        </a:rPr>
                        <a:t>Action: Identify and explain the operation of meteorological measuring instruments.</a:t>
                      </a:r>
                    </a:p>
                    <a:p>
                      <a:r>
                        <a:rPr lang="en-US" sz="1100" b="0" dirty="0" smtClean="0">
                          <a:solidFill>
                            <a:schemeClr val="tx1"/>
                          </a:solidFill>
                        </a:rPr>
                        <a:t>Content: Anemometers, barometers, hygrometers, among others.</a:t>
                      </a:r>
                    </a:p>
                    <a:p>
                      <a:r>
                        <a:rPr lang="en-US" sz="1100" b="0" dirty="0" smtClean="0">
                          <a:solidFill>
                            <a:schemeClr val="tx1"/>
                          </a:solidFill>
                        </a:rPr>
                        <a:t>Condition: Group oral presentation.</a:t>
                      </a:r>
                    </a:p>
                    <a:p>
                      <a:r>
                        <a:rPr lang="en-US" sz="1100" b="0" dirty="0" smtClean="0">
                          <a:solidFill>
                            <a:schemeClr val="tx1"/>
                          </a:solidFill>
                        </a:rPr>
                        <a:t>Procedure: Presentation with visual aids.</a:t>
                      </a:r>
                    </a:p>
                    <a:p>
                      <a:r>
                        <a:rPr lang="en-US" sz="1100" b="0" dirty="0" smtClean="0">
                          <a:solidFill>
                            <a:schemeClr val="tx1"/>
                          </a:solidFill>
                        </a:rPr>
                        <a:t>Instruments: Checklist to evaluate the presentation.</a:t>
                      </a:r>
                    </a:p>
                    <a:p>
                      <a:endParaRPr lang="en-US" sz="1100" b="0" dirty="0" smtClean="0">
                        <a:solidFill>
                          <a:schemeClr val="tx1"/>
                        </a:solidFill>
                      </a:endParaRPr>
                    </a:p>
                    <a:p>
                      <a:r>
                        <a:rPr lang="en-US" sz="1100" b="0" dirty="0" smtClean="0">
                          <a:solidFill>
                            <a:schemeClr val="tx1"/>
                          </a:solidFill>
                        </a:rPr>
                        <a:t>2. Handling of Instruments</a:t>
                      </a:r>
                    </a:p>
                    <a:p>
                      <a:r>
                        <a:rPr lang="en-US" sz="1100" b="0" dirty="0" smtClean="0">
                          <a:solidFill>
                            <a:schemeClr val="tx1"/>
                          </a:solidFill>
                        </a:rPr>
                        <a:t>Action: Demonstrate the correct use of at least three meteorological instruments.</a:t>
                      </a:r>
                    </a:p>
                    <a:p>
                      <a:r>
                        <a:rPr lang="en-US" sz="1100" b="0" dirty="0" smtClean="0">
                          <a:solidFill>
                            <a:schemeClr val="tx1"/>
                          </a:solidFill>
                        </a:rPr>
                        <a:t>Content: Practical handling of the instruments. Condition: Laboratory practice.</a:t>
                      </a:r>
                    </a:p>
                    <a:p>
                      <a:r>
                        <a:rPr lang="en-US" sz="1100" b="0" dirty="0" smtClean="0">
                          <a:solidFill>
                            <a:schemeClr val="tx1"/>
                          </a:solidFill>
                        </a:rPr>
                        <a:t>Procedure: Practical test where students must take measurements.</a:t>
                      </a:r>
                    </a:p>
                    <a:p>
                      <a:r>
                        <a:rPr lang="en-US" sz="1100" b="0" dirty="0" smtClean="0">
                          <a:solidFill>
                            <a:schemeClr val="tx1"/>
                          </a:solidFill>
                        </a:rPr>
                        <a:t>Instruments: Rubric for evaluating practical skills.</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0255190"/>
                  </a:ext>
                </a:extLst>
              </a:tr>
            </a:tbl>
          </a:graphicData>
        </a:graphic>
      </p:graphicFrame>
    </p:spTree>
    <p:extLst>
      <p:ext uri="{BB962C8B-B14F-4D97-AF65-F5344CB8AC3E}">
        <p14:creationId xmlns:p14="http://schemas.microsoft.com/office/powerpoint/2010/main" val="2007370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6332" y="61994"/>
            <a:ext cx="6106332" cy="462367"/>
          </a:xfrm>
          <a:prstGeom prst="rect">
            <a:avLst/>
          </a:prstGeom>
        </p:spPr>
      </p:pic>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1993"/>
            <a:ext cx="6106332" cy="462367"/>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147825332"/>
              </p:ext>
            </p:extLst>
          </p:nvPr>
        </p:nvGraphicFramePr>
        <p:xfrm>
          <a:off x="72324" y="524360"/>
          <a:ext cx="5894523" cy="5623560"/>
        </p:xfrm>
        <a:graphic>
          <a:graphicData uri="http://schemas.openxmlformats.org/drawingml/2006/table">
            <a:tbl>
              <a:tblPr firstRow="1" bandRow="1">
                <a:tableStyleId>{5C22544A-7EE6-4342-B048-85BDC9FD1C3A}</a:tableStyleId>
              </a:tblPr>
              <a:tblGrid>
                <a:gridCol w="2050944">
                  <a:extLst>
                    <a:ext uri="{9D8B030D-6E8A-4147-A177-3AD203B41FA5}">
                      <a16:colId xmlns:a16="http://schemas.microsoft.com/office/drawing/2014/main" val="3947089031"/>
                    </a:ext>
                  </a:extLst>
                </a:gridCol>
                <a:gridCol w="2092271">
                  <a:extLst>
                    <a:ext uri="{9D8B030D-6E8A-4147-A177-3AD203B41FA5}">
                      <a16:colId xmlns:a16="http://schemas.microsoft.com/office/drawing/2014/main" val="3186752052"/>
                    </a:ext>
                  </a:extLst>
                </a:gridCol>
                <a:gridCol w="1751308">
                  <a:extLst>
                    <a:ext uri="{9D8B030D-6E8A-4147-A177-3AD203B41FA5}">
                      <a16:colId xmlns:a16="http://schemas.microsoft.com/office/drawing/2014/main" val="3550878562"/>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4. </a:t>
                      </a:r>
                      <a:r>
                        <a:rPr lang="en-US" sz="1100" b="0" u="sng" dirty="0" smtClean="0">
                          <a:solidFill>
                            <a:schemeClr val="tx1"/>
                          </a:solidFill>
                        </a:rPr>
                        <a:t>Debate on Emerging Technologies in Meteorology</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Description: A class debate will be held on the impact of new technologies on meteorological observation systems (use of drones, advanced satellite imagery, and artificial intelligence). Students must research and prepare arguments for or against each technique.</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Objective: To develop critical thinking and teamwork skills.</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Duration: 1 class (2 hours).</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5. </a:t>
                      </a:r>
                      <a:r>
                        <a:rPr lang="en-US" sz="1100" b="0" u="sng" dirty="0" smtClean="0">
                          <a:solidFill>
                            <a:schemeClr val="tx1"/>
                          </a:solidFill>
                        </a:rPr>
                        <a:t>Research Project Presentation</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Description: Students choose an extreme weather phenomenon (storms, fog or snowstorms, heat waves, wildfires, etc.) and present a report on how these events are observed, analyzed, and predicted.</a:t>
                      </a:r>
                    </a:p>
                    <a:p>
                      <a:r>
                        <a:rPr lang="en-US" sz="1100" b="0" kern="1200" dirty="0" smtClean="0">
                          <a:solidFill>
                            <a:schemeClr val="tx1"/>
                          </a:solidFill>
                          <a:effectLst/>
                          <a:latin typeface="+mn-lt"/>
                          <a:ea typeface="+mn-ea"/>
                          <a:cs typeface="+mn-cs"/>
                        </a:rPr>
                        <a:t>Objective: To integrate research knowledge and skills.</a:t>
                      </a:r>
                    </a:p>
                    <a:p>
                      <a:r>
                        <a:rPr lang="en-US" sz="1100" b="0" kern="1200" dirty="0" smtClean="0">
                          <a:solidFill>
                            <a:schemeClr val="tx1"/>
                          </a:solidFill>
                          <a:effectLst/>
                          <a:latin typeface="+mn-lt"/>
                          <a:ea typeface="+mn-ea"/>
                          <a:cs typeface="+mn-cs"/>
                        </a:rPr>
                        <a:t>Duration: 2 classes (4 hours)</a:t>
                      </a:r>
                      <a:endParaRPr lang="es-MX" sz="1100" b="0" dirty="0" smtClean="0">
                        <a:solidFill>
                          <a:schemeClr val="tx1"/>
                        </a:solidFill>
                      </a:endParaRPr>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smtClean="0">
                          <a:solidFill>
                            <a:schemeClr val="tx1"/>
                          </a:solidFill>
                        </a:rPr>
                        <a:t>Data Analysis: Creating meteorological graphs, tables, and statistics.</a:t>
                      </a:r>
                    </a:p>
                    <a:p>
                      <a:r>
                        <a:rPr lang="en-US" sz="1100" b="0" dirty="0" smtClean="0">
                          <a:solidFill>
                            <a:schemeClr val="tx1"/>
                          </a:solidFill>
                        </a:rPr>
                        <a:t>Simulations and Modeling: Using software to visualize computer-generated weather forecasts.</a:t>
                      </a:r>
                    </a:p>
                    <a:p>
                      <a:r>
                        <a:rPr lang="en-US" sz="1100" b="0" dirty="0" smtClean="0">
                          <a:solidFill>
                            <a:schemeClr val="tx1"/>
                          </a:solidFill>
                        </a:rPr>
                        <a:t>Preparation of Meteorological Reports: Writing and presenting reports based on observations.</a:t>
                      </a:r>
                      <a:endParaRPr lang="es-MX" sz="1100" b="0" dirty="0" smtClean="0">
                        <a:solidFill>
                          <a:schemeClr val="tx1"/>
                        </a:solidFill>
                      </a:endParaRPr>
                    </a:p>
                    <a:p>
                      <a:endParaRPr lang="es-MX" sz="1100" b="0" dirty="0" smtClean="0">
                        <a:solidFill>
                          <a:schemeClr val="tx1"/>
                        </a:solidFill>
                      </a:endParaRPr>
                    </a:p>
                    <a:p>
                      <a:r>
                        <a:rPr lang="en-US" sz="1100" b="0" dirty="0" smtClean="0">
                          <a:solidFill>
                            <a:schemeClr val="tx1"/>
                          </a:solidFill>
                        </a:rPr>
                        <a:t>5. </a:t>
                      </a:r>
                      <a:r>
                        <a:rPr lang="en-US" sz="1100" b="0" u="sng" dirty="0" smtClean="0">
                          <a:solidFill>
                            <a:schemeClr val="tx1"/>
                          </a:solidFill>
                        </a:rPr>
                        <a:t>Attitudinal Content</a:t>
                      </a:r>
                    </a:p>
                    <a:p>
                      <a:r>
                        <a:rPr lang="en-US" sz="1100" b="0" dirty="0" smtClean="0">
                          <a:solidFill>
                            <a:schemeClr val="tx1"/>
                          </a:solidFill>
                        </a:rPr>
                        <a:t>This reflects the attitudes and values ​​that should be fostered in students:</a:t>
                      </a:r>
                    </a:p>
                    <a:p>
                      <a:r>
                        <a:rPr lang="en-US" sz="1100" b="0" dirty="0" smtClean="0">
                          <a:solidFill>
                            <a:schemeClr val="tx1"/>
                          </a:solidFill>
                        </a:rPr>
                        <a:t>Responsibility in Data Collection: Importance of precision and accuracy in scientific activity.</a:t>
                      </a:r>
                    </a:p>
                    <a:p>
                      <a:r>
                        <a:rPr lang="en-US" sz="1100" b="0" dirty="0" smtClean="0">
                          <a:solidFill>
                            <a:schemeClr val="tx1"/>
                          </a:solidFill>
                        </a:rPr>
                        <a:t>Climate Change Awareness: Understanding the relevance of meteorology in the context of the marine and coastal environment.</a:t>
                      </a:r>
                    </a:p>
                    <a:p>
                      <a:r>
                        <a:rPr lang="en-US" sz="1100" b="0" dirty="0" smtClean="0">
                          <a:solidFill>
                            <a:schemeClr val="tx1"/>
                          </a:solidFill>
                        </a:rPr>
                        <a:t>Collaboration: Working in multidisciplinary teams and sharing data and research.</a:t>
                      </a:r>
                    </a:p>
                    <a:p>
                      <a:r>
                        <a:rPr lang="en-US" sz="1100" b="0" dirty="0" smtClean="0">
                          <a:solidFill>
                            <a:schemeClr val="tx1"/>
                          </a:solidFill>
                        </a:rPr>
                        <a:t>Professional Ethics: Practical implications of providing timely information to maritime users.</a:t>
                      </a:r>
                      <a:endParaRPr lang="es-MX" sz="1100" b="0" dirty="0" smtClean="0">
                        <a:solidFill>
                          <a:schemeClr val="tx1"/>
                        </a:solidFill>
                      </a:endParaRPr>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b="0" dirty="0" err="1" smtClean="0">
                          <a:solidFill>
                            <a:schemeClr val="tx1"/>
                          </a:solidFill>
                        </a:rPr>
                        <a:t>Unit</a:t>
                      </a:r>
                      <a:r>
                        <a:rPr lang="es-MX" sz="1100" b="0" dirty="0" smtClean="0">
                          <a:solidFill>
                            <a:schemeClr val="tx1"/>
                          </a:solidFill>
                        </a:rPr>
                        <a:t> 3: </a:t>
                      </a:r>
                      <a:r>
                        <a:rPr lang="es-MX" sz="1100" b="0" u="sng" dirty="0" err="1" smtClean="0">
                          <a:solidFill>
                            <a:schemeClr val="tx1"/>
                          </a:solidFill>
                        </a:rPr>
                        <a:t>Processing</a:t>
                      </a:r>
                      <a:r>
                        <a:rPr lang="es-MX" sz="1100" b="0" u="sng" dirty="0" smtClean="0">
                          <a:solidFill>
                            <a:schemeClr val="tx1"/>
                          </a:solidFill>
                        </a:rPr>
                        <a:t> and </a:t>
                      </a:r>
                      <a:r>
                        <a:rPr lang="es-MX" sz="1100" b="0" u="sng" dirty="0" err="1" smtClean="0">
                          <a:solidFill>
                            <a:schemeClr val="tx1"/>
                          </a:solidFill>
                        </a:rPr>
                        <a:t>Analysis</a:t>
                      </a:r>
                      <a:r>
                        <a:rPr lang="es-MX" sz="1100" b="0" u="sng" dirty="0" smtClean="0">
                          <a:solidFill>
                            <a:schemeClr val="tx1"/>
                          </a:solidFill>
                        </a:rPr>
                        <a:t> of </a:t>
                      </a:r>
                      <a:r>
                        <a:rPr lang="es-MX" sz="1100" b="0" u="sng" dirty="0" err="1" smtClean="0">
                          <a:solidFill>
                            <a:schemeClr val="tx1"/>
                          </a:solidFill>
                        </a:rPr>
                        <a:t>Meteorological</a:t>
                      </a:r>
                      <a:r>
                        <a:rPr lang="es-MX" sz="1100" b="0" u="sng" dirty="0" smtClean="0">
                          <a:solidFill>
                            <a:schemeClr val="tx1"/>
                          </a:solidFill>
                        </a:rPr>
                        <a:t> Data</a:t>
                      </a:r>
                    </a:p>
                    <a:p>
                      <a:endParaRPr lang="es-MX" sz="1100" b="0" dirty="0" smtClean="0">
                        <a:solidFill>
                          <a:schemeClr val="tx1"/>
                        </a:solidFill>
                      </a:endParaRPr>
                    </a:p>
                    <a:p>
                      <a:r>
                        <a:rPr lang="es-MX" sz="1100" b="0" dirty="0" err="1" smtClean="0">
                          <a:solidFill>
                            <a:schemeClr val="tx1"/>
                          </a:solidFill>
                        </a:rPr>
                        <a:t>Evaluation</a:t>
                      </a:r>
                      <a:r>
                        <a:rPr lang="es-MX" sz="1100" b="0" dirty="0" smtClean="0">
                          <a:solidFill>
                            <a:schemeClr val="tx1"/>
                          </a:solidFill>
                        </a:rPr>
                        <a:t> </a:t>
                      </a:r>
                      <a:r>
                        <a:rPr lang="es-MX" sz="1100" b="0" dirty="0" err="1" smtClean="0">
                          <a:solidFill>
                            <a:schemeClr val="tx1"/>
                          </a:solidFill>
                        </a:rPr>
                        <a:t>Indicators</a:t>
                      </a:r>
                      <a:r>
                        <a:rPr lang="es-MX" sz="1100" b="0" dirty="0" smtClean="0">
                          <a:solidFill>
                            <a:schemeClr val="tx1"/>
                          </a:solidFill>
                        </a:rPr>
                        <a:t>:</a:t>
                      </a:r>
                    </a:p>
                    <a:p>
                      <a:endParaRPr lang="es-MX" sz="1100" b="0" dirty="0" smtClean="0">
                        <a:solidFill>
                          <a:schemeClr val="tx1"/>
                        </a:solidFill>
                      </a:endParaRPr>
                    </a:p>
                    <a:p>
                      <a:r>
                        <a:rPr lang="es-MX" sz="1100" b="0" dirty="0" smtClean="0">
                          <a:solidFill>
                            <a:schemeClr val="tx1"/>
                          </a:solidFill>
                        </a:rPr>
                        <a:t>1. Data </a:t>
                      </a:r>
                      <a:r>
                        <a:rPr lang="es-MX" sz="1100" b="0" dirty="0" err="1" smtClean="0">
                          <a:solidFill>
                            <a:schemeClr val="tx1"/>
                          </a:solidFill>
                        </a:rPr>
                        <a:t>Collection</a:t>
                      </a:r>
                      <a:r>
                        <a:rPr lang="es-MX" sz="1100" b="0" dirty="0" smtClean="0">
                          <a:solidFill>
                            <a:schemeClr val="tx1"/>
                          </a:solidFill>
                        </a:rPr>
                        <a:t> and </a:t>
                      </a:r>
                      <a:r>
                        <a:rPr lang="es-MX" sz="1100" b="0" dirty="0" err="1" smtClean="0">
                          <a:solidFill>
                            <a:schemeClr val="tx1"/>
                          </a:solidFill>
                        </a:rPr>
                        <a:t>Analysis</a:t>
                      </a:r>
                      <a:endParaRPr lang="es-MX" sz="1100" b="0" dirty="0" smtClean="0">
                        <a:solidFill>
                          <a:schemeClr val="tx1"/>
                        </a:solidFill>
                      </a:endParaRPr>
                    </a:p>
                    <a:p>
                      <a:r>
                        <a:rPr lang="es-MX" sz="1100" b="0" dirty="0" err="1" smtClean="0">
                          <a:solidFill>
                            <a:schemeClr val="tx1"/>
                          </a:solidFill>
                        </a:rPr>
                        <a:t>Action</a:t>
                      </a:r>
                      <a:r>
                        <a:rPr lang="es-MX" sz="1100" b="0" dirty="0" smtClean="0">
                          <a:solidFill>
                            <a:schemeClr val="tx1"/>
                          </a:solidFill>
                        </a:rPr>
                        <a:t>: </a:t>
                      </a:r>
                      <a:r>
                        <a:rPr lang="es-MX" sz="1100" b="0" dirty="0" err="1" smtClean="0">
                          <a:solidFill>
                            <a:schemeClr val="tx1"/>
                          </a:solidFill>
                        </a:rPr>
                        <a:t>Collect</a:t>
                      </a:r>
                      <a:r>
                        <a:rPr lang="es-MX" sz="1100" b="0" dirty="0" smtClean="0">
                          <a:solidFill>
                            <a:schemeClr val="tx1"/>
                          </a:solidFill>
                        </a:rPr>
                        <a:t> and </a:t>
                      </a:r>
                      <a:r>
                        <a:rPr lang="es-MX" sz="1100" b="0" dirty="0" err="1" smtClean="0">
                          <a:solidFill>
                            <a:schemeClr val="tx1"/>
                          </a:solidFill>
                        </a:rPr>
                        <a:t>analyze</a:t>
                      </a:r>
                      <a:r>
                        <a:rPr lang="es-MX" sz="1100" b="0" dirty="0" smtClean="0">
                          <a:solidFill>
                            <a:schemeClr val="tx1"/>
                          </a:solidFill>
                        </a:rPr>
                        <a:t> </a:t>
                      </a:r>
                      <a:r>
                        <a:rPr lang="es-MX" sz="1100" b="0" dirty="0" err="1" smtClean="0">
                          <a:solidFill>
                            <a:schemeClr val="tx1"/>
                          </a:solidFill>
                        </a:rPr>
                        <a:t>meteorological</a:t>
                      </a:r>
                      <a:r>
                        <a:rPr lang="es-MX" sz="1100" b="0" dirty="0" smtClean="0">
                          <a:solidFill>
                            <a:schemeClr val="tx1"/>
                          </a:solidFill>
                        </a:rPr>
                        <a:t> data </a:t>
                      </a:r>
                      <a:r>
                        <a:rPr lang="es-MX" sz="1100" b="0" dirty="0" err="1" smtClean="0">
                          <a:solidFill>
                            <a:schemeClr val="tx1"/>
                          </a:solidFill>
                        </a:rPr>
                        <a:t>for</a:t>
                      </a:r>
                      <a:r>
                        <a:rPr lang="es-MX" sz="1100" b="0" dirty="0" smtClean="0">
                          <a:solidFill>
                            <a:schemeClr val="tx1"/>
                          </a:solidFill>
                        </a:rPr>
                        <a:t> </a:t>
                      </a:r>
                      <a:r>
                        <a:rPr lang="es-MX" sz="1100" b="0" dirty="0" err="1" smtClean="0">
                          <a:solidFill>
                            <a:schemeClr val="tx1"/>
                          </a:solidFill>
                        </a:rPr>
                        <a:t>one</a:t>
                      </a:r>
                      <a:r>
                        <a:rPr lang="es-MX" sz="1100" b="0" dirty="0" smtClean="0">
                          <a:solidFill>
                            <a:schemeClr val="tx1"/>
                          </a:solidFill>
                        </a:rPr>
                        <a:t> </a:t>
                      </a:r>
                      <a:r>
                        <a:rPr lang="es-MX" sz="1100" b="0" dirty="0" err="1" smtClean="0">
                          <a:solidFill>
                            <a:schemeClr val="tx1"/>
                          </a:solidFill>
                        </a:rPr>
                        <a:t>week</a:t>
                      </a:r>
                      <a:r>
                        <a:rPr lang="es-MX" sz="1100" b="0" dirty="0" smtClean="0">
                          <a:solidFill>
                            <a:schemeClr val="tx1"/>
                          </a:solidFill>
                        </a:rPr>
                        <a:t>.</a:t>
                      </a:r>
                    </a:p>
                    <a:p>
                      <a:r>
                        <a:rPr lang="es-MX" sz="1100" b="0" dirty="0" smtClean="0">
                          <a:solidFill>
                            <a:schemeClr val="tx1"/>
                          </a:solidFill>
                        </a:rPr>
                        <a:t>Content: Data </a:t>
                      </a:r>
                      <a:r>
                        <a:rPr lang="es-MX" sz="1100" b="0" dirty="0" err="1" smtClean="0">
                          <a:solidFill>
                            <a:schemeClr val="tx1"/>
                          </a:solidFill>
                        </a:rPr>
                        <a:t>collection</a:t>
                      </a:r>
                      <a:r>
                        <a:rPr lang="es-MX" sz="1100" b="0" dirty="0" smtClean="0">
                          <a:solidFill>
                            <a:schemeClr val="tx1"/>
                          </a:solidFill>
                        </a:rPr>
                        <a:t> </a:t>
                      </a:r>
                      <a:r>
                        <a:rPr lang="es-MX" sz="1100" b="0" dirty="0" err="1" smtClean="0">
                          <a:solidFill>
                            <a:schemeClr val="tx1"/>
                          </a:solidFill>
                        </a:rPr>
                        <a:t>methods</a:t>
                      </a:r>
                      <a:r>
                        <a:rPr lang="es-MX" sz="1100" b="0" dirty="0" smtClean="0">
                          <a:solidFill>
                            <a:schemeClr val="tx1"/>
                          </a:solidFill>
                        </a:rPr>
                        <a:t> (</a:t>
                      </a:r>
                      <a:r>
                        <a:rPr lang="es-MX" sz="1100" b="0" dirty="0" err="1" smtClean="0">
                          <a:solidFill>
                            <a:schemeClr val="tx1"/>
                          </a:solidFill>
                        </a:rPr>
                        <a:t>field</a:t>
                      </a:r>
                      <a:r>
                        <a:rPr lang="es-MX" sz="1100" b="0" dirty="0" smtClean="0">
                          <a:solidFill>
                            <a:schemeClr val="tx1"/>
                          </a:solidFill>
                        </a:rPr>
                        <a:t> </a:t>
                      </a:r>
                      <a:r>
                        <a:rPr lang="es-MX" sz="1100" b="0" dirty="0" err="1" smtClean="0">
                          <a:solidFill>
                            <a:schemeClr val="tx1"/>
                          </a:solidFill>
                        </a:rPr>
                        <a:t>observation</a:t>
                      </a:r>
                      <a:r>
                        <a:rPr lang="es-MX" sz="1100" b="0" dirty="0" smtClean="0">
                          <a:solidFill>
                            <a:schemeClr val="tx1"/>
                          </a:solidFill>
                        </a:rPr>
                        <a:t>, </a:t>
                      </a:r>
                      <a:r>
                        <a:rPr lang="es-MX" sz="1100" b="0" dirty="0" err="1" smtClean="0">
                          <a:solidFill>
                            <a:schemeClr val="tx1"/>
                          </a:solidFill>
                        </a:rPr>
                        <a:t>databases</a:t>
                      </a:r>
                      <a:r>
                        <a:rPr lang="es-MX" sz="1100" b="0" dirty="0" smtClean="0">
                          <a:solidFill>
                            <a:schemeClr val="tx1"/>
                          </a:solidFill>
                        </a:rPr>
                        <a:t>).</a:t>
                      </a:r>
                    </a:p>
                    <a:p>
                      <a:r>
                        <a:rPr lang="es-MX" sz="1100" b="0" dirty="0" err="1" smtClean="0">
                          <a:solidFill>
                            <a:schemeClr val="tx1"/>
                          </a:solidFill>
                        </a:rPr>
                        <a:t>Condition</a:t>
                      </a:r>
                      <a:r>
                        <a:rPr lang="es-MX" sz="1100" b="0" dirty="0" smtClean="0">
                          <a:solidFill>
                            <a:schemeClr val="tx1"/>
                          </a:solidFill>
                        </a:rPr>
                        <a:t>: </a:t>
                      </a:r>
                      <a:r>
                        <a:rPr lang="es-MX" sz="1100" b="0" dirty="0" err="1" smtClean="0">
                          <a:solidFill>
                            <a:schemeClr val="tx1"/>
                          </a:solidFill>
                        </a:rPr>
                        <a:t>Written</a:t>
                      </a:r>
                      <a:r>
                        <a:rPr lang="es-MX" sz="1100" b="0" dirty="0" smtClean="0">
                          <a:solidFill>
                            <a:schemeClr val="tx1"/>
                          </a:solidFill>
                        </a:rPr>
                        <a:t> </a:t>
                      </a:r>
                      <a:r>
                        <a:rPr lang="es-MX" sz="1100" b="0" dirty="0" err="1" smtClean="0">
                          <a:solidFill>
                            <a:schemeClr val="tx1"/>
                          </a:solidFill>
                        </a:rPr>
                        <a:t>report</a:t>
                      </a:r>
                      <a:r>
                        <a:rPr lang="es-MX" sz="1100" b="0" dirty="0" smtClean="0">
                          <a:solidFill>
                            <a:schemeClr val="tx1"/>
                          </a:solidFill>
                        </a:rPr>
                        <a:t>.</a:t>
                      </a:r>
                    </a:p>
                    <a:p>
                      <a:r>
                        <a:rPr lang="es-MX" sz="1100" b="0" dirty="0" err="1" smtClean="0">
                          <a:solidFill>
                            <a:schemeClr val="tx1"/>
                          </a:solidFill>
                        </a:rPr>
                        <a:t>Procedure</a:t>
                      </a:r>
                      <a:r>
                        <a:rPr lang="es-MX" sz="1100" b="0" dirty="0" smtClean="0">
                          <a:solidFill>
                            <a:schemeClr val="tx1"/>
                          </a:solidFill>
                        </a:rPr>
                        <a:t>: Prepare a </a:t>
                      </a:r>
                      <a:r>
                        <a:rPr lang="es-MX" sz="1100" b="0" dirty="0" err="1" smtClean="0">
                          <a:solidFill>
                            <a:schemeClr val="tx1"/>
                          </a:solidFill>
                        </a:rPr>
                        <a:t>report</a:t>
                      </a:r>
                      <a:r>
                        <a:rPr lang="es-MX" sz="1100" b="0" dirty="0" smtClean="0">
                          <a:solidFill>
                            <a:schemeClr val="tx1"/>
                          </a:solidFill>
                        </a:rPr>
                        <a:t> </a:t>
                      </a:r>
                      <a:r>
                        <a:rPr lang="es-MX" sz="1100" b="0" dirty="0" err="1" smtClean="0">
                          <a:solidFill>
                            <a:schemeClr val="tx1"/>
                          </a:solidFill>
                        </a:rPr>
                        <a:t>that</a:t>
                      </a:r>
                      <a:r>
                        <a:rPr lang="es-MX" sz="1100" b="0" dirty="0" smtClean="0">
                          <a:solidFill>
                            <a:schemeClr val="tx1"/>
                          </a:solidFill>
                        </a:rPr>
                        <a:t> </a:t>
                      </a:r>
                      <a:r>
                        <a:rPr lang="es-MX" sz="1100" b="0" dirty="0" err="1" smtClean="0">
                          <a:solidFill>
                            <a:schemeClr val="tx1"/>
                          </a:solidFill>
                        </a:rPr>
                        <a:t>includes</a:t>
                      </a:r>
                      <a:r>
                        <a:rPr lang="es-MX" sz="1100" b="0" dirty="0" smtClean="0">
                          <a:solidFill>
                            <a:schemeClr val="tx1"/>
                          </a:solidFill>
                        </a:rPr>
                        <a:t> </a:t>
                      </a:r>
                      <a:r>
                        <a:rPr lang="es-MX" sz="1100" b="0" dirty="0" err="1" smtClean="0">
                          <a:solidFill>
                            <a:schemeClr val="tx1"/>
                          </a:solidFill>
                        </a:rPr>
                        <a:t>graphs</a:t>
                      </a:r>
                      <a:r>
                        <a:rPr lang="es-MX" sz="1100" b="0" dirty="0" smtClean="0">
                          <a:solidFill>
                            <a:schemeClr val="tx1"/>
                          </a:solidFill>
                        </a:rPr>
                        <a:t> and </a:t>
                      </a:r>
                      <a:r>
                        <a:rPr lang="es-MX" sz="1100" b="0" dirty="0" err="1" smtClean="0">
                          <a:solidFill>
                            <a:schemeClr val="tx1"/>
                          </a:solidFill>
                        </a:rPr>
                        <a:t>analysis</a:t>
                      </a:r>
                      <a:r>
                        <a:rPr lang="es-MX" sz="1100" b="0" dirty="0" smtClean="0">
                          <a:solidFill>
                            <a:schemeClr val="tx1"/>
                          </a:solidFill>
                        </a:rPr>
                        <a:t>.</a:t>
                      </a:r>
                    </a:p>
                    <a:p>
                      <a:r>
                        <a:rPr lang="es-MX" sz="1100" b="0" dirty="0" smtClean="0">
                          <a:solidFill>
                            <a:schemeClr val="tx1"/>
                          </a:solidFill>
                        </a:rPr>
                        <a:t>Instruments: </a:t>
                      </a:r>
                      <a:r>
                        <a:rPr lang="es-MX" sz="1100" b="0" dirty="0" err="1" smtClean="0">
                          <a:solidFill>
                            <a:schemeClr val="tx1"/>
                          </a:solidFill>
                        </a:rPr>
                        <a:t>Rubric</a:t>
                      </a:r>
                      <a:r>
                        <a:rPr lang="es-MX" sz="1100" b="0" dirty="0" smtClean="0">
                          <a:solidFill>
                            <a:schemeClr val="tx1"/>
                          </a:solidFill>
                        </a:rPr>
                        <a:t> </a:t>
                      </a:r>
                      <a:r>
                        <a:rPr lang="es-MX" sz="1100" b="0" dirty="0" err="1" smtClean="0">
                          <a:solidFill>
                            <a:schemeClr val="tx1"/>
                          </a:solidFill>
                        </a:rPr>
                        <a:t>for</a:t>
                      </a:r>
                      <a:r>
                        <a:rPr lang="es-MX" sz="1100" b="0" dirty="0" smtClean="0">
                          <a:solidFill>
                            <a:schemeClr val="tx1"/>
                          </a:solidFill>
                        </a:rPr>
                        <a:t> </a:t>
                      </a:r>
                      <a:r>
                        <a:rPr lang="es-MX" sz="1100" b="0" dirty="0" err="1" smtClean="0">
                          <a:solidFill>
                            <a:schemeClr val="tx1"/>
                          </a:solidFill>
                        </a:rPr>
                        <a:t>evaluating</a:t>
                      </a:r>
                      <a:r>
                        <a:rPr lang="es-MX" sz="1100" b="0" dirty="0" smtClean="0">
                          <a:solidFill>
                            <a:schemeClr val="tx1"/>
                          </a:solidFill>
                        </a:rPr>
                        <a:t> </a:t>
                      </a:r>
                      <a:r>
                        <a:rPr lang="es-MX" sz="1100" b="0" dirty="0" err="1" smtClean="0">
                          <a:solidFill>
                            <a:schemeClr val="tx1"/>
                          </a:solidFill>
                        </a:rPr>
                        <a:t>reports</a:t>
                      </a:r>
                      <a:r>
                        <a:rPr lang="es-MX" sz="1100" b="0" dirty="0" smtClean="0">
                          <a:solidFill>
                            <a:schemeClr val="tx1"/>
                          </a:solidFill>
                        </a:rPr>
                        <a:t>.</a:t>
                      </a:r>
                    </a:p>
                    <a:p>
                      <a:endParaRPr lang="es-MX" sz="1100" b="0" dirty="0" smtClean="0">
                        <a:solidFill>
                          <a:schemeClr val="tx1"/>
                        </a:solidFill>
                      </a:endParaRPr>
                    </a:p>
                    <a:p>
                      <a:r>
                        <a:rPr lang="es-MX" sz="1100" b="0" dirty="0" smtClean="0">
                          <a:solidFill>
                            <a:schemeClr val="tx1"/>
                          </a:solidFill>
                        </a:rPr>
                        <a:t>2. </a:t>
                      </a:r>
                      <a:r>
                        <a:rPr lang="es-MX" sz="1100" b="0" dirty="0" err="1" smtClean="0">
                          <a:solidFill>
                            <a:schemeClr val="tx1"/>
                          </a:solidFill>
                        </a:rPr>
                        <a:t>Interpretation</a:t>
                      </a:r>
                      <a:r>
                        <a:rPr lang="es-MX" sz="1100" b="0" dirty="0" smtClean="0">
                          <a:solidFill>
                            <a:schemeClr val="tx1"/>
                          </a:solidFill>
                        </a:rPr>
                        <a:t> of </a:t>
                      </a:r>
                      <a:r>
                        <a:rPr lang="es-MX" sz="1100" b="0" dirty="0" err="1" smtClean="0">
                          <a:solidFill>
                            <a:schemeClr val="tx1"/>
                          </a:solidFill>
                        </a:rPr>
                        <a:t>Meteorological</a:t>
                      </a:r>
                      <a:r>
                        <a:rPr lang="es-MX" sz="1100" b="0" dirty="0" smtClean="0">
                          <a:solidFill>
                            <a:schemeClr val="tx1"/>
                          </a:solidFill>
                        </a:rPr>
                        <a:t> </a:t>
                      </a:r>
                      <a:r>
                        <a:rPr lang="es-MX" sz="1100" b="0" dirty="0" err="1" smtClean="0">
                          <a:solidFill>
                            <a:schemeClr val="tx1"/>
                          </a:solidFill>
                        </a:rPr>
                        <a:t>Graphs</a:t>
                      </a:r>
                      <a:endParaRPr lang="es-MX" sz="1100" b="0" dirty="0" smtClean="0">
                        <a:solidFill>
                          <a:schemeClr val="tx1"/>
                        </a:solidFill>
                      </a:endParaRPr>
                    </a:p>
                    <a:p>
                      <a:r>
                        <a:rPr lang="es-MX" sz="1100" b="0" dirty="0" err="1" smtClean="0">
                          <a:solidFill>
                            <a:schemeClr val="tx1"/>
                          </a:solidFill>
                        </a:rPr>
                        <a:t>Action</a:t>
                      </a:r>
                      <a:r>
                        <a:rPr lang="es-MX" sz="1100" b="0" dirty="0" smtClean="0">
                          <a:solidFill>
                            <a:schemeClr val="tx1"/>
                          </a:solidFill>
                        </a:rPr>
                        <a:t>: </a:t>
                      </a:r>
                      <a:r>
                        <a:rPr lang="es-MX" sz="1100" b="0" dirty="0" err="1" smtClean="0">
                          <a:solidFill>
                            <a:schemeClr val="tx1"/>
                          </a:solidFill>
                        </a:rPr>
                        <a:t>Interpret</a:t>
                      </a:r>
                      <a:r>
                        <a:rPr lang="es-MX" sz="1100" b="0" dirty="0" smtClean="0">
                          <a:solidFill>
                            <a:schemeClr val="tx1"/>
                          </a:solidFill>
                        </a:rPr>
                        <a:t> </a:t>
                      </a:r>
                      <a:r>
                        <a:rPr lang="es-MX" sz="1100" b="0" dirty="0" err="1" smtClean="0">
                          <a:solidFill>
                            <a:schemeClr val="tx1"/>
                          </a:solidFill>
                        </a:rPr>
                        <a:t>graphs</a:t>
                      </a:r>
                      <a:r>
                        <a:rPr lang="es-MX" sz="1100" b="0" dirty="0" smtClean="0">
                          <a:solidFill>
                            <a:schemeClr val="tx1"/>
                          </a:solidFill>
                        </a:rPr>
                        <a:t> of </a:t>
                      </a:r>
                      <a:r>
                        <a:rPr lang="es-MX" sz="1100" b="0" dirty="0" err="1" smtClean="0">
                          <a:solidFill>
                            <a:schemeClr val="tx1"/>
                          </a:solidFill>
                        </a:rPr>
                        <a:t>meteorological</a:t>
                      </a:r>
                      <a:r>
                        <a:rPr lang="es-MX" sz="1100" b="0" dirty="0" smtClean="0">
                          <a:solidFill>
                            <a:schemeClr val="tx1"/>
                          </a:solidFill>
                        </a:rPr>
                        <a:t> data.</a:t>
                      </a:r>
                    </a:p>
                    <a:p>
                      <a:r>
                        <a:rPr lang="es-MX" sz="1100" b="0" dirty="0" smtClean="0">
                          <a:solidFill>
                            <a:schemeClr val="tx1"/>
                          </a:solidFill>
                        </a:rPr>
                        <a:t>Content: </a:t>
                      </a:r>
                      <a:r>
                        <a:rPr lang="es-MX" sz="1100" b="0" dirty="0" err="1" smtClean="0">
                          <a:solidFill>
                            <a:schemeClr val="tx1"/>
                          </a:solidFill>
                        </a:rPr>
                        <a:t>Graphs</a:t>
                      </a:r>
                      <a:r>
                        <a:rPr lang="es-MX" sz="1100" b="0" dirty="0" smtClean="0">
                          <a:solidFill>
                            <a:schemeClr val="tx1"/>
                          </a:solidFill>
                        </a:rPr>
                        <a:t> of </a:t>
                      </a:r>
                      <a:r>
                        <a:rPr lang="es-MX" sz="1100" b="0" dirty="0" err="1" smtClean="0">
                          <a:solidFill>
                            <a:schemeClr val="tx1"/>
                          </a:solidFill>
                        </a:rPr>
                        <a:t>temperature</a:t>
                      </a:r>
                      <a:r>
                        <a:rPr lang="es-MX" sz="1100" b="0" dirty="0" smtClean="0">
                          <a:solidFill>
                            <a:schemeClr val="tx1"/>
                          </a:solidFill>
                        </a:rPr>
                        <a:t>, </a:t>
                      </a:r>
                      <a:r>
                        <a:rPr lang="es-MX" sz="1100" b="0" dirty="0" err="1" smtClean="0">
                          <a:solidFill>
                            <a:schemeClr val="tx1"/>
                          </a:solidFill>
                        </a:rPr>
                        <a:t>pressure</a:t>
                      </a:r>
                      <a:r>
                        <a:rPr lang="es-MX" sz="1100" b="0" dirty="0" smtClean="0">
                          <a:solidFill>
                            <a:schemeClr val="tx1"/>
                          </a:solidFill>
                        </a:rPr>
                        <a:t>, </a:t>
                      </a:r>
                      <a:r>
                        <a:rPr lang="es-MX" sz="1100" b="0" dirty="0" err="1" smtClean="0">
                          <a:solidFill>
                            <a:schemeClr val="tx1"/>
                          </a:solidFill>
                        </a:rPr>
                        <a:t>humidity</a:t>
                      </a:r>
                      <a:r>
                        <a:rPr lang="es-MX" sz="1100" b="0" dirty="0" smtClean="0">
                          <a:solidFill>
                            <a:schemeClr val="tx1"/>
                          </a:solidFill>
                        </a:rPr>
                        <a:t>, </a:t>
                      </a:r>
                      <a:r>
                        <a:rPr lang="es-MX" sz="1100" b="0" dirty="0" err="1" smtClean="0">
                          <a:solidFill>
                            <a:schemeClr val="tx1"/>
                          </a:solidFill>
                        </a:rPr>
                        <a:t>etc.Condition</a:t>
                      </a:r>
                      <a:r>
                        <a:rPr lang="es-MX" sz="1100" b="0" dirty="0" smtClean="0">
                          <a:solidFill>
                            <a:schemeClr val="tx1"/>
                          </a:solidFill>
                        </a:rPr>
                        <a:t>: </a:t>
                      </a:r>
                      <a:r>
                        <a:rPr lang="es-MX" sz="1100" b="0" dirty="0" err="1" smtClean="0">
                          <a:solidFill>
                            <a:schemeClr val="tx1"/>
                          </a:solidFill>
                        </a:rPr>
                        <a:t>Midterm</a:t>
                      </a:r>
                      <a:r>
                        <a:rPr lang="es-MX" sz="1100" b="0" dirty="0" smtClean="0">
                          <a:solidFill>
                            <a:schemeClr val="tx1"/>
                          </a:solidFill>
                        </a:rPr>
                        <a:t> </a:t>
                      </a:r>
                      <a:r>
                        <a:rPr lang="es-MX" sz="1100" b="0" dirty="0" err="1" smtClean="0">
                          <a:solidFill>
                            <a:schemeClr val="tx1"/>
                          </a:solidFill>
                        </a:rPr>
                        <a:t>exam</a:t>
                      </a:r>
                      <a:r>
                        <a:rPr lang="es-MX" sz="1100" b="0" dirty="0" smtClean="0">
                          <a:solidFill>
                            <a:schemeClr val="tx1"/>
                          </a:solidFill>
                        </a:rPr>
                        <a:t>.</a:t>
                      </a:r>
                    </a:p>
                    <a:p>
                      <a:r>
                        <a:rPr lang="es-MX" sz="1100" b="0" dirty="0" err="1" smtClean="0">
                          <a:solidFill>
                            <a:schemeClr val="tx1"/>
                          </a:solidFill>
                        </a:rPr>
                        <a:t>Procedure</a:t>
                      </a:r>
                      <a:r>
                        <a:rPr lang="es-MX" sz="1100" b="0" dirty="0" smtClean="0">
                          <a:solidFill>
                            <a:schemeClr val="tx1"/>
                          </a:solidFill>
                        </a:rPr>
                        <a:t>: </a:t>
                      </a:r>
                      <a:r>
                        <a:rPr lang="es-MX" sz="1100" b="0" dirty="0" err="1" smtClean="0">
                          <a:solidFill>
                            <a:schemeClr val="tx1"/>
                          </a:solidFill>
                        </a:rPr>
                        <a:t>Questions</a:t>
                      </a:r>
                      <a:r>
                        <a:rPr lang="es-MX" sz="1100" b="0" dirty="0" smtClean="0">
                          <a:solidFill>
                            <a:schemeClr val="tx1"/>
                          </a:solidFill>
                        </a:rPr>
                        <a:t> </a:t>
                      </a:r>
                      <a:r>
                        <a:rPr lang="es-MX" sz="1100" b="0" dirty="0" err="1" smtClean="0">
                          <a:solidFill>
                            <a:schemeClr val="tx1"/>
                          </a:solidFill>
                        </a:rPr>
                        <a:t>on</a:t>
                      </a:r>
                      <a:r>
                        <a:rPr lang="es-MX" sz="1100" b="0" dirty="0" smtClean="0">
                          <a:solidFill>
                            <a:schemeClr val="tx1"/>
                          </a:solidFill>
                        </a:rPr>
                        <a:t> </a:t>
                      </a:r>
                      <a:r>
                        <a:rPr lang="es-MX" sz="1100" b="0" dirty="0" err="1" smtClean="0">
                          <a:solidFill>
                            <a:schemeClr val="tx1"/>
                          </a:solidFill>
                        </a:rPr>
                        <a:t>graph</a:t>
                      </a:r>
                      <a:r>
                        <a:rPr lang="es-MX" sz="1100" b="0" dirty="0" smtClean="0">
                          <a:solidFill>
                            <a:schemeClr val="tx1"/>
                          </a:solidFill>
                        </a:rPr>
                        <a:t> </a:t>
                      </a:r>
                      <a:r>
                        <a:rPr lang="es-MX" sz="1100" b="0" dirty="0" err="1" smtClean="0">
                          <a:solidFill>
                            <a:schemeClr val="tx1"/>
                          </a:solidFill>
                        </a:rPr>
                        <a:t>interpretation</a:t>
                      </a:r>
                      <a:r>
                        <a:rPr lang="es-MX" sz="1100" b="0" dirty="0" smtClean="0">
                          <a:solidFill>
                            <a:schemeClr val="tx1"/>
                          </a:solidFill>
                        </a:rPr>
                        <a:t>.</a:t>
                      </a:r>
                    </a:p>
                    <a:p>
                      <a:r>
                        <a:rPr lang="es-MX" sz="1100" b="0" dirty="0" smtClean="0">
                          <a:solidFill>
                            <a:schemeClr val="tx1"/>
                          </a:solidFill>
                        </a:rPr>
                        <a:t>Instruments: </a:t>
                      </a:r>
                      <a:r>
                        <a:rPr lang="es-MX" sz="1100" b="0" dirty="0" err="1" smtClean="0">
                          <a:solidFill>
                            <a:schemeClr val="tx1"/>
                          </a:solidFill>
                        </a:rPr>
                        <a:t>Questionnaire</a:t>
                      </a:r>
                      <a:r>
                        <a:rPr lang="es-MX" sz="1100" b="0" dirty="0" smtClean="0">
                          <a:solidFill>
                            <a:schemeClr val="tx1"/>
                          </a:solidFill>
                        </a:rPr>
                        <a:t> </a:t>
                      </a:r>
                      <a:r>
                        <a:rPr lang="es-MX" sz="1100" b="0" dirty="0" err="1" smtClean="0">
                          <a:solidFill>
                            <a:schemeClr val="tx1"/>
                          </a:solidFill>
                        </a:rPr>
                        <a:t>with</a:t>
                      </a:r>
                      <a:r>
                        <a:rPr lang="es-MX" sz="1100" b="0" dirty="0" smtClean="0">
                          <a:solidFill>
                            <a:schemeClr val="tx1"/>
                          </a:solidFill>
                        </a:rPr>
                        <a:t> </a:t>
                      </a:r>
                      <a:r>
                        <a:rPr lang="es-MX" sz="1100" b="0" dirty="0" err="1" smtClean="0">
                          <a:solidFill>
                            <a:schemeClr val="tx1"/>
                          </a:solidFill>
                        </a:rPr>
                        <a:t>graphs</a:t>
                      </a:r>
                      <a:r>
                        <a:rPr lang="es-MX" sz="1100" b="0" dirty="0" smtClean="0">
                          <a:solidFill>
                            <a:schemeClr val="tx1"/>
                          </a:solidFill>
                        </a:rPr>
                        <a:t> to </a:t>
                      </a:r>
                      <a:r>
                        <a:rPr lang="es-MX" sz="1100" b="0" dirty="0" err="1" smtClean="0">
                          <a:solidFill>
                            <a:schemeClr val="tx1"/>
                          </a:solidFill>
                        </a:rPr>
                        <a:t>interpret</a:t>
                      </a:r>
                      <a:r>
                        <a:rPr lang="es-MX" sz="1100" b="0" dirty="0" smtClean="0">
                          <a:solidFill>
                            <a:schemeClr val="tx1"/>
                          </a:solidFill>
                        </a:rPr>
                        <a:t>.</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606784"/>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225689730"/>
              </p:ext>
            </p:extLst>
          </p:nvPr>
        </p:nvGraphicFramePr>
        <p:xfrm>
          <a:off x="6178656" y="524360"/>
          <a:ext cx="5894523" cy="5288280"/>
        </p:xfrm>
        <a:graphic>
          <a:graphicData uri="http://schemas.openxmlformats.org/drawingml/2006/table">
            <a:tbl>
              <a:tblPr firstRow="1" bandRow="1">
                <a:tableStyleId>{5C22544A-7EE6-4342-B048-85BDC9FD1C3A}</a:tableStyleId>
              </a:tblPr>
              <a:tblGrid>
                <a:gridCol w="2050944">
                  <a:extLst>
                    <a:ext uri="{9D8B030D-6E8A-4147-A177-3AD203B41FA5}">
                      <a16:colId xmlns:a16="http://schemas.microsoft.com/office/drawing/2014/main" val="3947089031"/>
                    </a:ext>
                  </a:extLst>
                </a:gridCol>
                <a:gridCol w="2092271">
                  <a:extLst>
                    <a:ext uri="{9D8B030D-6E8A-4147-A177-3AD203B41FA5}">
                      <a16:colId xmlns:a16="http://schemas.microsoft.com/office/drawing/2014/main" val="3186752052"/>
                    </a:ext>
                  </a:extLst>
                </a:gridCol>
                <a:gridCol w="1751308">
                  <a:extLst>
                    <a:ext uri="{9D8B030D-6E8A-4147-A177-3AD203B41FA5}">
                      <a16:colId xmlns:a16="http://schemas.microsoft.com/office/drawing/2014/main" val="3550878562"/>
                    </a:ext>
                  </a:extLst>
                </a:gridCol>
              </a:tblGrid>
              <a:tr h="370840">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smtClean="0">
                          <a:solidFill>
                            <a:schemeClr val="tx1"/>
                          </a:solidFill>
                        </a:rPr>
                        <a:t>Unit 4: </a:t>
                      </a:r>
                      <a:r>
                        <a:rPr lang="en-US" sz="1100" b="0" u="sng" dirty="0" smtClean="0">
                          <a:solidFill>
                            <a:schemeClr val="tx1"/>
                          </a:solidFill>
                        </a:rPr>
                        <a:t>Marine Weather Forecasting</a:t>
                      </a:r>
                    </a:p>
                    <a:p>
                      <a:endParaRPr lang="en-US" sz="1100" b="0" dirty="0" smtClean="0">
                        <a:solidFill>
                          <a:schemeClr val="tx1"/>
                        </a:solidFill>
                      </a:endParaRPr>
                    </a:p>
                    <a:p>
                      <a:r>
                        <a:rPr lang="en-US" sz="1100" b="0" dirty="0" smtClean="0">
                          <a:solidFill>
                            <a:schemeClr val="tx1"/>
                          </a:solidFill>
                        </a:rPr>
                        <a:t>Evaluation Indicators:</a:t>
                      </a:r>
                    </a:p>
                    <a:p>
                      <a:endParaRPr lang="en-US" sz="1100" b="0" dirty="0" smtClean="0">
                        <a:solidFill>
                          <a:schemeClr val="tx1"/>
                        </a:solidFill>
                      </a:endParaRPr>
                    </a:p>
                    <a:p>
                      <a:r>
                        <a:rPr lang="en-US" sz="1100" b="0" dirty="0" smtClean="0">
                          <a:solidFill>
                            <a:schemeClr val="tx1"/>
                          </a:solidFill>
                        </a:rPr>
                        <a:t>1. Forecasting</a:t>
                      </a:r>
                    </a:p>
                    <a:p>
                      <a:r>
                        <a:rPr lang="en-US" sz="1100" b="0" dirty="0" smtClean="0">
                          <a:solidFill>
                            <a:schemeClr val="tx1"/>
                          </a:solidFill>
                        </a:rPr>
                        <a:t>Action: Create a weather forecast based on meteorological data.</a:t>
                      </a:r>
                    </a:p>
                    <a:p>
                      <a:r>
                        <a:rPr lang="en-US" sz="1100" b="0" dirty="0" smtClean="0">
                          <a:solidFill>
                            <a:schemeClr val="tx1"/>
                          </a:solidFill>
                        </a:rPr>
                        <a:t>Content: Forecasting techniques (modeling, trend analysis).</a:t>
                      </a:r>
                    </a:p>
                    <a:p>
                      <a:r>
                        <a:rPr lang="en-US" sz="1100" b="0" dirty="0" smtClean="0">
                          <a:solidFill>
                            <a:schemeClr val="tx1"/>
                          </a:solidFill>
                        </a:rPr>
                        <a:t>Requirement: Final project.</a:t>
                      </a:r>
                    </a:p>
                    <a:p>
                      <a:r>
                        <a:rPr lang="en-US" sz="1100" b="0" dirty="0" smtClean="0">
                          <a:solidFill>
                            <a:schemeClr val="tx1"/>
                          </a:solidFill>
                        </a:rPr>
                        <a:t>Procedure: Presentation of a 3-day forecast.</a:t>
                      </a:r>
                    </a:p>
                    <a:p>
                      <a:r>
                        <a:rPr lang="en-US" sz="1100" b="0" dirty="0" smtClean="0">
                          <a:solidFill>
                            <a:schemeClr val="tx1"/>
                          </a:solidFill>
                        </a:rPr>
                        <a:t>Instruments: Rubric for project evaluation.</a:t>
                      </a:r>
                    </a:p>
                    <a:p>
                      <a:endParaRPr lang="en-US" sz="1100" b="0" dirty="0" smtClean="0">
                        <a:solidFill>
                          <a:schemeClr val="tx1"/>
                        </a:solidFill>
                      </a:endParaRPr>
                    </a:p>
                    <a:p>
                      <a:r>
                        <a:rPr lang="en-US" sz="1100" b="0" dirty="0" smtClean="0">
                          <a:solidFill>
                            <a:schemeClr val="tx1"/>
                          </a:solidFill>
                        </a:rPr>
                        <a:t>2. Forecast Verification</a:t>
                      </a:r>
                    </a:p>
                    <a:p>
                      <a:r>
                        <a:rPr lang="en-US" sz="1100" b="0" dirty="0" smtClean="0">
                          <a:solidFill>
                            <a:schemeClr val="tx1"/>
                          </a:solidFill>
                        </a:rPr>
                        <a:t>Action: Compare forecasts with actual data and evaluate them.</a:t>
                      </a:r>
                    </a:p>
                    <a:p>
                      <a:r>
                        <a:rPr lang="en-US" sz="1100" b="0" dirty="0" smtClean="0">
                          <a:solidFill>
                            <a:schemeClr val="tx1"/>
                          </a:solidFill>
                        </a:rPr>
                        <a:t>Content: Forecast verification process.</a:t>
                      </a:r>
                    </a:p>
                    <a:p>
                      <a:r>
                        <a:rPr lang="en-US" sz="1100" b="0" dirty="0" smtClean="0">
                          <a:solidFill>
                            <a:schemeClr val="tx1"/>
                          </a:solidFill>
                        </a:rPr>
                        <a:t>Requirement: Group workshop.</a:t>
                      </a:r>
                    </a:p>
                    <a:p>
                      <a:r>
                        <a:rPr lang="en-US" sz="1100" b="0" dirty="0" smtClean="0">
                          <a:solidFill>
                            <a:schemeClr val="tx1"/>
                          </a:solidFill>
                        </a:rPr>
                        <a:t>Procedure: Discussion on the accuracy of previous forecasts.</a:t>
                      </a:r>
                    </a:p>
                    <a:p>
                      <a:r>
                        <a:rPr lang="en-US" sz="1100" b="0" dirty="0" smtClean="0">
                          <a:solidFill>
                            <a:schemeClr val="tx1"/>
                          </a:solidFill>
                        </a:rPr>
                        <a:t>Instruments: Checklist for group discussion.</a:t>
                      </a:r>
                      <a:endParaRPr lang="es-MX"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606784"/>
                  </a:ext>
                </a:extLst>
              </a:tr>
            </a:tbl>
          </a:graphicData>
        </a:graphic>
      </p:graphicFrame>
      <p:pic>
        <p:nvPicPr>
          <p:cNvPr id="7" name="Imagen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5817" y="524359"/>
            <a:ext cx="3895242" cy="2969955"/>
          </a:xfrm>
          <a:prstGeom prst="rect">
            <a:avLst/>
          </a:prstGeom>
        </p:spPr>
      </p:pic>
      <p:pic>
        <p:nvPicPr>
          <p:cNvPr id="1026" name="Picture 2" descr="Imag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1393" y="3592285"/>
            <a:ext cx="3912323" cy="29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1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20543" r="1639" b="5482"/>
          <a:stretch/>
        </p:blipFill>
        <p:spPr>
          <a:xfrm>
            <a:off x="0" y="-19049"/>
            <a:ext cx="12192000" cy="6877050"/>
          </a:xfrm>
          <a:prstGeom prst="rect">
            <a:avLst/>
          </a:prstGeom>
        </p:spPr>
      </p:pic>
      <p:pic>
        <p:nvPicPr>
          <p:cNvPr id="6" name="Imagen 5"/>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321" r="-6203" b="-2365"/>
          <a:stretch/>
        </p:blipFill>
        <p:spPr>
          <a:xfrm>
            <a:off x="9885298" y="1621950"/>
            <a:ext cx="2111830" cy="2973505"/>
          </a:xfrm>
          <a:prstGeom prst="ellipse">
            <a:avLst/>
          </a:prstGeom>
          <a:ln>
            <a:noFill/>
          </a:ln>
          <a:effectLst>
            <a:softEdge rad="112500"/>
          </a:effectLst>
        </p:spPr>
      </p:pic>
      <p:sp>
        <p:nvSpPr>
          <p:cNvPr id="7" name="Rectángulo 6"/>
          <p:cNvSpPr/>
          <p:nvPr/>
        </p:nvSpPr>
        <p:spPr>
          <a:xfrm>
            <a:off x="112720" y="4592585"/>
            <a:ext cx="2813334" cy="646331"/>
          </a:xfrm>
          <a:prstGeom prst="rect">
            <a:avLst/>
          </a:prstGeom>
        </p:spPr>
        <p:txBody>
          <a:bodyPr wrap="none">
            <a:spAutoFit/>
          </a:bodyPr>
          <a:lstStyle/>
          <a:p>
            <a:r>
              <a:rPr lang="es-MX" b="1" dirty="0" smtClean="0">
                <a:solidFill>
                  <a:schemeClr val="bg1"/>
                </a:solidFill>
              </a:rPr>
              <a:t>x</a:t>
            </a:r>
            <a:r>
              <a:rPr lang="en" b="1" dirty="0" smtClean="0">
                <a:solidFill>
                  <a:schemeClr val="bg1"/>
                </a:solidFill>
              </a:rPr>
              <a:t>-Cdr. Alejandro de la Maza</a:t>
            </a:r>
          </a:p>
          <a:p>
            <a:r>
              <a:rPr lang="en" b="1" dirty="0" smtClean="0">
                <a:solidFill>
                  <a:schemeClr val="bg1"/>
                </a:solidFill>
              </a:rPr>
              <a:t>Chile Navy Weather Service</a:t>
            </a:r>
            <a:endParaRPr lang="en" b="1" dirty="0">
              <a:solidFill>
                <a:schemeClr val="bg1"/>
              </a:solidFill>
            </a:endParaRPr>
          </a:p>
        </p:txBody>
      </p:sp>
      <p:sp>
        <p:nvSpPr>
          <p:cNvPr id="8" name="Rectángulo 7"/>
          <p:cNvSpPr/>
          <p:nvPr/>
        </p:nvSpPr>
        <p:spPr>
          <a:xfrm>
            <a:off x="9333875" y="4592586"/>
            <a:ext cx="2858125" cy="646331"/>
          </a:xfrm>
          <a:prstGeom prst="rect">
            <a:avLst/>
          </a:prstGeom>
        </p:spPr>
        <p:txBody>
          <a:bodyPr wrap="square">
            <a:spAutoFit/>
          </a:bodyPr>
          <a:lstStyle/>
          <a:p>
            <a:r>
              <a:rPr lang="es-MX" b="1" dirty="0" err="1">
                <a:solidFill>
                  <a:schemeClr val="bg1"/>
                </a:solidFill>
              </a:rPr>
              <a:t>Lt</a:t>
            </a:r>
            <a:r>
              <a:rPr lang="en" b="1" dirty="0">
                <a:solidFill>
                  <a:schemeClr val="bg1"/>
                </a:solidFill>
              </a:rPr>
              <a:t>.Cdr. Fernanda de la Maza</a:t>
            </a:r>
          </a:p>
          <a:p>
            <a:r>
              <a:rPr lang="en" b="1" dirty="0">
                <a:solidFill>
                  <a:schemeClr val="bg1"/>
                </a:solidFill>
              </a:rPr>
              <a:t>Head of Coast Guard School</a:t>
            </a:r>
          </a:p>
        </p:txBody>
      </p:sp>
      <p:sp>
        <p:nvSpPr>
          <p:cNvPr id="2" name="Elipse 1"/>
          <p:cNvSpPr/>
          <p:nvPr/>
        </p:nvSpPr>
        <p:spPr>
          <a:xfrm>
            <a:off x="203202" y="1314292"/>
            <a:ext cx="2419927" cy="2529064"/>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2237" y="1462069"/>
            <a:ext cx="2757183" cy="3036854"/>
          </a:xfrm>
          <a:prstGeom prst="rect">
            <a:avLst/>
          </a:prstGeom>
        </p:spPr>
      </p:pic>
    </p:spTree>
    <p:extLst>
      <p:ext uri="{BB962C8B-B14F-4D97-AF65-F5344CB8AC3E}">
        <p14:creationId xmlns:p14="http://schemas.microsoft.com/office/powerpoint/2010/main" val="751424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423" y="565125"/>
            <a:ext cx="11881480" cy="941780"/>
          </a:xfrm>
        </p:spPr>
        <p:txBody>
          <a:bodyPr>
            <a:normAutofit fontScale="90000"/>
          </a:bodyPr>
          <a:lstStyle/>
          <a:p>
            <a:pPr algn="ctr"/>
            <a:r>
              <a:rPr lang="en" sz="4000" b="1" dirty="0" smtClean="0">
                <a:solidFill>
                  <a:srgbClr val="0070C0"/>
                </a:solidFill>
                <a:effectLst>
                  <a:outerShdw blurRad="38100" dist="38100" dir="2700000" algn="tl">
                    <a:srgbClr val="000000">
                      <a:alpha val="43137"/>
                    </a:srgbClr>
                  </a:outerShdw>
                </a:effectLst>
              </a:rPr>
              <a:t>Curricular Conceptions: </a:t>
            </a:r>
            <a:r>
              <a:rPr lang="es-CL" sz="4000" b="1" dirty="0" smtClean="0">
                <a:solidFill>
                  <a:srgbClr val="0070C0"/>
                </a:solidFill>
                <a:effectLst>
                  <a:outerShdw blurRad="38100" dist="38100" dir="2700000" algn="tl">
                    <a:srgbClr val="000000">
                      <a:alpha val="43137"/>
                    </a:srgbClr>
                  </a:outerShdw>
                </a:effectLst>
              </a:rPr>
              <a:t/>
            </a:r>
            <a:br>
              <a:rPr lang="es-CL" sz="4000" b="1" dirty="0" smtClean="0">
                <a:solidFill>
                  <a:srgbClr val="0070C0"/>
                </a:solidFill>
                <a:effectLst>
                  <a:outerShdw blurRad="38100" dist="38100" dir="2700000" algn="tl">
                    <a:srgbClr val="000000">
                      <a:alpha val="43137"/>
                    </a:srgbClr>
                  </a:outerShdw>
                </a:effectLst>
              </a:rPr>
            </a:br>
            <a:r>
              <a:rPr lang="en" sz="2700" b="1" dirty="0" smtClean="0">
                <a:solidFill>
                  <a:srgbClr val="0070C0"/>
                </a:solidFill>
                <a:effectLst>
                  <a:outerShdw blurRad="38100" dist="38100" dir="2700000" algn="tl">
                    <a:srgbClr val="000000">
                      <a:alpha val="43137"/>
                    </a:srgbClr>
                  </a:outerShdw>
                </a:effectLst>
              </a:rPr>
              <a:t>Differences between a Technological Curriculum vs. a Competency-Based Curriculum</a:t>
            </a:r>
            <a:endParaRPr lang="es-CL" sz="2700" b="1" dirty="0">
              <a:solidFill>
                <a:srgbClr val="0070C0"/>
              </a:solidFill>
              <a:effectLst>
                <a:outerShdw blurRad="38100" dist="38100" dir="2700000" algn="tl">
                  <a:srgbClr val="000000">
                    <a:alpha val="43137"/>
                  </a:srgbClr>
                </a:outerShdw>
              </a:effectLst>
            </a:endParaRPr>
          </a:p>
        </p:txBody>
      </p:sp>
      <p:sp>
        <p:nvSpPr>
          <p:cNvPr id="3" name="Marcador de texto 2"/>
          <p:cNvSpPr>
            <a:spLocks noGrp="1"/>
          </p:cNvSpPr>
          <p:nvPr>
            <p:ph type="body" idx="1"/>
          </p:nvPr>
        </p:nvSpPr>
        <p:spPr>
          <a:xfrm>
            <a:off x="151423" y="1866557"/>
            <a:ext cx="5157787" cy="823912"/>
          </a:xfrm>
        </p:spPr>
        <p:txBody>
          <a:bodyPr/>
          <a:lstStyle/>
          <a:p>
            <a:r>
              <a:rPr lang="en" dirty="0" smtClean="0"/>
              <a:t>Technological Curriculum</a:t>
            </a:r>
            <a:endParaRPr lang="es-CL" dirty="0"/>
          </a:p>
        </p:txBody>
      </p:sp>
      <p:sp>
        <p:nvSpPr>
          <p:cNvPr id="4" name="Marcador de contenido 3"/>
          <p:cNvSpPr>
            <a:spLocks noGrp="1"/>
          </p:cNvSpPr>
          <p:nvPr>
            <p:ph sz="half" idx="2"/>
          </p:nvPr>
        </p:nvSpPr>
        <p:spPr>
          <a:xfrm>
            <a:off x="367181" y="3424966"/>
            <a:ext cx="5452947" cy="2987057"/>
          </a:xfrm>
        </p:spPr>
        <p:txBody>
          <a:bodyPr>
            <a:normAutofit/>
          </a:bodyPr>
          <a:lstStyle/>
          <a:p>
            <a:pPr>
              <a:lnSpc>
                <a:spcPct val="100000"/>
              </a:lnSpc>
            </a:pPr>
            <a:r>
              <a:rPr lang="en" sz="1800" dirty="0" smtClean="0"/>
              <a:t>Focused on learning objectives.</a:t>
            </a:r>
          </a:p>
          <a:p>
            <a:pPr>
              <a:lnSpc>
                <a:spcPct val="100000"/>
              </a:lnSpc>
            </a:pPr>
            <a:endParaRPr lang="en" sz="1800" dirty="0" smtClean="0"/>
          </a:p>
          <a:p>
            <a:pPr>
              <a:lnSpc>
                <a:spcPct val="100000"/>
              </a:lnSpc>
            </a:pPr>
            <a:r>
              <a:rPr lang="en" sz="1800" dirty="0" smtClean="0"/>
              <a:t>Observable, partial behavior, referring to a single skill.</a:t>
            </a:r>
          </a:p>
          <a:p>
            <a:pPr>
              <a:lnSpc>
                <a:spcPct val="100000"/>
              </a:lnSpc>
            </a:pPr>
            <a:endParaRPr lang="es-CL" sz="1800" dirty="0" smtClean="0"/>
          </a:p>
          <a:p>
            <a:pPr>
              <a:lnSpc>
                <a:spcPct val="100000"/>
              </a:lnSpc>
            </a:pPr>
            <a:r>
              <a:rPr lang="en" sz="1800" dirty="0" smtClean="0"/>
              <a:t>Focused on Teaching and therefore, on the Teacher.</a:t>
            </a:r>
          </a:p>
          <a:p>
            <a:pPr>
              <a:lnSpc>
                <a:spcPct val="100000"/>
              </a:lnSpc>
            </a:pPr>
            <a:endParaRPr lang="en" sz="1800" dirty="0" smtClean="0"/>
          </a:p>
          <a:p>
            <a:pPr>
              <a:lnSpc>
                <a:spcPct val="100000"/>
              </a:lnSpc>
            </a:pPr>
            <a:r>
              <a:rPr lang="en" sz="1800" dirty="0" smtClean="0"/>
              <a:t>Student's role: passive. Reproducer of knowledge.</a:t>
            </a:r>
            <a:endParaRPr lang="es-CL" sz="1800" dirty="0"/>
          </a:p>
        </p:txBody>
      </p:sp>
      <p:sp>
        <p:nvSpPr>
          <p:cNvPr id="6" name="Marcador de contenido 5"/>
          <p:cNvSpPr>
            <a:spLocks noGrp="1"/>
          </p:cNvSpPr>
          <p:nvPr>
            <p:ph sz="quarter" idx="4"/>
          </p:nvPr>
        </p:nvSpPr>
        <p:spPr>
          <a:xfrm>
            <a:off x="5820128" y="3424966"/>
            <a:ext cx="6201117" cy="4721629"/>
          </a:xfrm>
        </p:spPr>
        <p:txBody>
          <a:bodyPr>
            <a:normAutofit/>
          </a:bodyPr>
          <a:lstStyle/>
          <a:p>
            <a:pPr>
              <a:lnSpc>
                <a:spcPct val="100000"/>
              </a:lnSpc>
            </a:pPr>
            <a:r>
              <a:rPr lang="en" sz="1900" dirty="0" smtClean="0"/>
              <a:t>Focused on learning outcomes.</a:t>
            </a:r>
          </a:p>
          <a:p>
            <a:pPr>
              <a:lnSpc>
                <a:spcPct val="100000"/>
              </a:lnSpc>
            </a:pPr>
            <a:endParaRPr lang="en" sz="1900" dirty="0"/>
          </a:p>
          <a:p>
            <a:pPr algn="just">
              <a:lnSpc>
                <a:spcPct val="100000"/>
              </a:lnSpc>
            </a:pPr>
            <a:r>
              <a:rPr lang="en" sz="1900" dirty="0" smtClean="0"/>
              <a:t>Globalized behavior involves the whole person; it is comprehensive and integrated within a specific context.</a:t>
            </a:r>
          </a:p>
          <a:p>
            <a:pPr>
              <a:lnSpc>
                <a:spcPct val="100000"/>
              </a:lnSpc>
            </a:pPr>
            <a:r>
              <a:rPr lang="en" sz="1900" dirty="0" smtClean="0"/>
              <a:t>Focused on the student, on their learning.</a:t>
            </a:r>
          </a:p>
          <a:p>
            <a:pPr>
              <a:lnSpc>
                <a:spcPct val="100000"/>
              </a:lnSpc>
            </a:pPr>
            <a:endParaRPr lang="en" sz="1900" dirty="0"/>
          </a:p>
          <a:p>
            <a:pPr>
              <a:lnSpc>
                <a:spcPct val="100000"/>
              </a:lnSpc>
            </a:pPr>
            <a:r>
              <a:rPr lang="en" sz="1900" dirty="0" smtClean="0"/>
              <a:t>Active, collaborative, autonomous student role.</a:t>
            </a:r>
          </a:p>
          <a:p>
            <a:pPr>
              <a:lnSpc>
                <a:spcPct val="100000"/>
              </a:lnSpc>
            </a:pPr>
            <a:endParaRPr lang="es-CL" sz="1900" dirty="0"/>
          </a:p>
          <a:p>
            <a:pPr marL="0" indent="0">
              <a:lnSpc>
                <a:spcPct val="100000"/>
              </a:lnSpc>
              <a:buNone/>
            </a:pPr>
            <a:endParaRPr lang="es-CL" sz="1900" dirty="0" smtClean="0"/>
          </a:p>
          <a:p>
            <a:pPr marL="0" indent="0">
              <a:lnSpc>
                <a:spcPct val="100000"/>
              </a:lnSpc>
              <a:buNone/>
            </a:pPr>
            <a:endParaRPr lang="es-CL" sz="1900" dirty="0" smtClean="0"/>
          </a:p>
          <a:p>
            <a:endParaRPr lang="es-CL" dirty="0"/>
          </a:p>
        </p:txBody>
      </p:sp>
      <p:pic>
        <p:nvPicPr>
          <p:cNvPr id="15" name="Imagen 14"/>
          <p:cNvPicPr>
            <a:picLocks noChangeAspect="1"/>
          </p:cNvPicPr>
          <p:nvPr/>
        </p:nvPicPr>
        <p:blipFill rotWithShape="1">
          <a:blip r:embed="rId2" cstate="screen">
            <a:extLst>
              <a:ext uri="{28A0092B-C50C-407E-A947-70E740481C1C}">
                <a14:useLocalDpi xmlns:a14="http://schemas.microsoft.com/office/drawing/2010/main"/>
              </a:ext>
            </a:extLst>
          </a:blip>
          <a:srcRect r="24778"/>
          <a:stretch/>
        </p:blipFill>
        <p:spPr>
          <a:xfrm>
            <a:off x="3583518" y="1600411"/>
            <a:ext cx="2419171" cy="1689435"/>
          </a:xfrm>
          <a:prstGeom prst="rect">
            <a:avLst/>
          </a:prstGeom>
        </p:spPr>
      </p:pic>
      <p:pic>
        <p:nvPicPr>
          <p:cNvPr id="21" name="Imagen 20"/>
          <p:cNvPicPr>
            <a:picLocks noChangeAspect="1"/>
          </p:cNvPicPr>
          <p:nvPr/>
        </p:nvPicPr>
        <p:blipFill>
          <a:blip r:embed="rId3"/>
          <a:stretch>
            <a:fillRect/>
          </a:stretch>
        </p:blipFill>
        <p:spPr>
          <a:xfrm>
            <a:off x="9275911" y="1585667"/>
            <a:ext cx="2565431" cy="1704180"/>
          </a:xfrm>
          <a:prstGeom prst="rect">
            <a:avLst/>
          </a:prstGeom>
        </p:spPr>
      </p:pic>
      <p:pic>
        <p:nvPicPr>
          <p:cNvPr id="16"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9665" y="40253"/>
            <a:ext cx="526415" cy="732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0 Imagen"/>
          <p:cNvPicPr/>
          <p:nvPr/>
        </p:nvPicPr>
        <p:blipFill>
          <a:blip r:embed="rId5" cstate="screen">
            <a:extLst>
              <a:ext uri="{28A0092B-C50C-407E-A947-70E740481C1C}">
                <a14:useLocalDpi xmlns:a14="http://schemas.microsoft.com/office/drawing/2010/main"/>
              </a:ext>
            </a:extLst>
          </a:blip>
          <a:stretch>
            <a:fillRect/>
          </a:stretch>
        </p:blipFill>
        <p:spPr>
          <a:xfrm>
            <a:off x="9725891" y="-48030"/>
            <a:ext cx="913259" cy="908720"/>
          </a:xfrm>
          <a:prstGeom prst="rect">
            <a:avLst/>
          </a:prstGeom>
        </p:spPr>
      </p:pic>
      <p:sp>
        <p:nvSpPr>
          <p:cNvPr id="25" name="Marcador de texto 4"/>
          <p:cNvSpPr>
            <a:spLocks noGrp="1"/>
          </p:cNvSpPr>
          <p:nvPr>
            <p:ph type="body" sz="quarter" idx="3"/>
          </p:nvPr>
        </p:nvSpPr>
        <p:spPr>
          <a:xfrm>
            <a:off x="6335191" y="1956539"/>
            <a:ext cx="3981822" cy="823912"/>
          </a:xfrm>
        </p:spPr>
        <p:txBody>
          <a:bodyPr/>
          <a:lstStyle/>
          <a:p>
            <a:r>
              <a:rPr lang="en" dirty="0"/>
              <a:t>Oriented </a:t>
            </a:r>
            <a:r>
              <a:rPr lang="en" dirty="0" smtClean="0"/>
              <a:t>towards the development of skills</a:t>
            </a:r>
            <a:endParaRPr lang="es-CL" dirty="0"/>
          </a:p>
        </p:txBody>
      </p:sp>
    </p:spTree>
    <p:extLst>
      <p:ext uri="{BB962C8B-B14F-4D97-AF65-F5344CB8AC3E}">
        <p14:creationId xmlns:p14="http://schemas.microsoft.com/office/powerpoint/2010/main" val="4107455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83518" y="1585667"/>
            <a:ext cx="2419172" cy="1704179"/>
          </a:xfrm>
          <a:prstGeom prst="rect">
            <a:avLst/>
          </a:prstGeom>
        </p:spPr>
      </p:pic>
      <p:sp>
        <p:nvSpPr>
          <p:cNvPr id="4" name="Marcador de contenido 3"/>
          <p:cNvSpPr>
            <a:spLocks noGrp="1"/>
          </p:cNvSpPr>
          <p:nvPr>
            <p:ph sz="half" idx="2"/>
          </p:nvPr>
        </p:nvSpPr>
        <p:spPr>
          <a:xfrm>
            <a:off x="175576" y="3491518"/>
            <a:ext cx="5577640" cy="4502554"/>
          </a:xfrm>
        </p:spPr>
        <p:txBody>
          <a:bodyPr>
            <a:normAutofit/>
          </a:bodyPr>
          <a:lstStyle/>
          <a:p>
            <a:pPr algn="just">
              <a:lnSpc>
                <a:spcPct val="100000"/>
              </a:lnSpc>
            </a:pPr>
            <a:r>
              <a:rPr lang="en" sz="1800" dirty="0" smtClean="0"/>
              <a:t>It emphasizes the reproduction of disciplinary knowledge.</a:t>
            </a:r>
            <a:endParaRPr lang="en" sz="1000" dirty="0" smtClean="0"/>
          </a:p>
          <a:p>
            <a:pPr algn="just">
              <a:lnSpc>
                <a:spcPct val="100000"/>
              </a:lnSpc>
            </a:pPr>
            <a:endParaRPr lang="en" sz="1000" dirty="0" smtClean="0"/>
          </a:p>
          <a:p>
            <a:pPr>
              <a:lnSpc>
                <a:spcPct val="100000"/>
              </a:lnSpc>
            </a:pPr>
            <a:r>
              <a:rPr lang="en" sz="1800" dirty="0" smtClean="0"/>
              <a:t>Assessment as a means of controlling learning.</a:t>
            </a:r>
            <a:endParaRPr lang="en" sz="1000" dirty="0" smtClean="0"/>
          </a:p>
          <a:p>
            <a:pPr>
              <a:lnSpc>
                <a:spcPct val="100000"/>
              </a:lnSpc>
            </a:pPr>
            <a:endParaRPr lang="en" sz="1000" dirty="0" smtClean="0"/>
          </a:p>
          <a:p>
            <a:pPr algn="just">
              <a:lnSpc>
                <a:spcPct val="100000"/>
              </a:lnSpc>
            </a:pPr>
            <a:r>
              <a:rPr lang="en" sz="1800" dirty="0" smtClean="0"/>
              <a:t>Rigid methodologies, focused on the reproduction of learning.</a:t>
            </a:r>
            <a:endParaRPr lang="en" sz="1000" dirty="0" smtClean="0"/>
          </a:p>
          <a:p>
            <a:pPr algn="just">
              <a:lnSpc>
                <a:spcPct val="100000"/>
              </a:lnSpc>
            </a:pPr>
            <a:endParaRPr lang="es-CL" sz="1000" dirty="0" smtClean="0"/>
          </a:p>
          <a:p>
            <a:pPr algn="just">
              <a:lnSpc>
                <a:spcPct val="100000"/>
              </a:lnSpc>
            </a:pPr>
            <a:r>
              <a:rPr lang="en" sz="1800" dirty="0" smtClean="0"/>
              <a:t>Educational resources intended for rehearsal but not for learning.</a:t>
            </a:r>
            <a:endParaRPr lang="es-CL" sz="1800" dirty="0"/>
          </a:p>
        </p:txBody>
      </p:sp>
      <p:sp>
        <p:nvSpPr>
          <p:cNvPr id="6" name="Marcador de contenido 5"/>
          <p:cNvSpPr>
            <a:spLocks noGrp="1"/>
          </p:cNvSpPr>
          <p:nvPr>
            <p:ph sz="quarter" idx="4"/>
          </p:nvPr>
        </p:nvSpPr>
        <p:spPr>
          <a:xfrm>
            <a:off x="6292965" y="3565406"/>
            <a:ext cx="5739938" cy="4219458"/>
          </a:xfrm>
        </p:spPr>
        <p:txBody>
          <a:bodyPr>
            <a:normAutofit/>
          </a:bodyPr>
          <a:lstStyle/>
          <a:p>
            <a:pPr>
              <a:lnSpc>
                <a:spcPct val="100000"/>
              </a:lnSpc>
            </a:pPr>
            <a:r>
              <a:rPr lang="en" sz="1900" dirty="0" smtClean="0"/>
              <a:t>It emphasizes creation and reflection on learning.</a:t>
            </a:r>
            <a:endParaRPr lang="en" sz="1000" dirty="0" smtClean="0"/>
          </a:p>
          <a:p>
            <a:pPr>
              <a:lnSpc>
                <a:spcPct val="100000"/>
              </a:lnSpc>
            </a:pPr>
            <a:endParaRPr lang="en" sz="1000" dirty="0" smtClean="0"/>
          </a:p>
          <a:p>
            <a:pPr>
              <a:lnSpc>
                <a:spcPct val="100000"/>
              </a:lnSpc>
            </a:pPr>
            <a:r>
              <a:rPr lang="en" sz="1900" dirty="0" smtClean="0"/>
              <a:t>Assessment as evidence of and for learning.</a:t>
            </a:r>
            <a:endParaRPr lang="en" sz="1000" dirty="0" smtClean="0"/>
          </a:p>
          <a:p>
            <a:pPr>
              <a:lnSpc>
                <a:spcPct val="100000"/>
              </a:lnSpc>
            </a:pPr>
            <a:endParaRPr lang="en" sz="1000" dirty="0" smtClean="0"/>
          </a:p>
          <a:p>
            <a:pPr algn="just">
              <a:lnSpc>
                <a:spcPct val="100000"/>
              </a:lnSpc>
            </a:pPr>
            <a:r>
              <a:rPr lang="en" sz="1900" dirty="0" smtClean="0"/>
              <a:t>Interactive methodologies, focused on the appropriation of disciplinary knowledge.</a:t>
            </a:r>
            <a:endParaRPr lang="en" sz="1000" dirty="0" smtClean="0"/>
          </a:p>
          <a:p>
            <a:pPr algn="just">
              <a:lnSpc>
                <a:spcPct val="100000"/>
              </a:lnSpc>
            </a:pPr>
            <a:endParaRPr lang="en" sz="1000" dirty="0" smtClean="0"/>
          </a:p>
          <a:p>
            <a:pPr algn="just">
              <a:lnSpc>
                <a:spcPct val="100000"/>
              </a:lnSpc>
            </a:pPr>
            <a:r>
              <a:rPr lang="en" sz="1900" dirty="0" smtClean="0"/>
              <a:t>Educational resources intended to support and for learning.</a:t>
            </a:r>
          </a:p>
          <a:p>
            <a:pPr marL="0" indent="0">
              <a:buNone/>
            </a:pPr>
            <a:r>
              <a:rPr lang="en" sz="1900" dirty="0" smtClean="0"/>
              <a:t> </a:t>
            </a:r>
          </a:p>
          <a:p>
            <a:endParaRPr lang="es-CL" dirty="0"/>
          </a:p>
        </p:txBody>
      </p:sp>
      <p:pic>
        <p:nvPicPr>
          <p:cNvPr id="16"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9665" y="40253"/>
            <a:ext cx="526415" cy="732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 name="0 Imagen"/>
          <p:cNvPicPr/>
          <p:nvPr/>
        </p:nvPicPr>
        <p:blipFill>
          <a:blip r:embed="rId4" cstate="screen">
            <a:extLst>
              <a:ext uri="{28A0092B-C50C-407E-A947-70E740481C1C}">
                <a14:useLocalDpi xmlns:a14="http://schemas.microsoft.com/office/drawing/2010/main"/>
              </a:ext>
            </a:extLst>
          </a:blip>
          <a:stretch>
            <a:fillRect/>
          </a:stretch>
        </p:blipFill>
        <p:spPr>
          <a:xfrm>
            <a:off x="9725891" y="-48030"/>
            <a:ext cx="913259" cy="908720"/>
          </a:xfrm>
          <a:prstGeom prst="rect">
            <a:avLst/>
          </a:prstGeom>
        </p:spPr>
      </p:pic>
      <p:sp>
        <p:nvSpPr>
          <p:cNvPr id="22" name="Título 1"/>
          <p:cNvSpPr>
            <a:spLocks noGrp="1"/>
          </p:cNvSpPr>
          <p:nvPr>
            <p:ph type="title"/>
          </p:nvPr>
        </p:nvSpPr>
        <p:spPr>
          <a:xfrm>
            <a:off x="151423" y="565125"/>
            <a:ext cx="11881480" cy="941780"/>
          </a:xfrm>
        </p:spPr>
        <p:txBody>
          <a:bodyPr>
            <a:normAutofit fontScale="90000"/>
          </a:bodyPr>
          <a:lstStyle/>
          <a:p>
            <a:pPr algn="ctr"/>
            <a:r>
              <a:rPr lang="en" sz="4000" b="1" dirty="0" smtClean="0">
                <a:solidFill>
                  <a:srgbClr val="0070C0"/>
                </a:solidFill>
                <a:effectLst>
                  <a:outerShdw blurRad="38100" dist="38100" dir="2700000" algn="tl">
                    <a:srgbClr val="000000">
                      <a:alpha val="43137"/>
                    </a:srgbClr>
                  </a:outerShdw>
                </a:effectLst>
              </a:rPr>
              <a:t>Curricular Conceptions: </a:t>
            </a:r>
            <a:r>
              <a:rPr lang="es-CL" sz="4000" b="1" dirty="0" smtClean="0">
                <a:solidFill>
                  <a:srgbClr val="0070C0"/>
                </a:solidFill>
                <a:effectLst>
                  <a:outerShdw blurRad="38100" dist="38100" dir="2700000" algn="tl">
                    <a:srgbClr val="000000">
                      <a:alpha val="43137"/>
                    </a:srgbClr>
                  </a:outerShdw>
                </a:effectLst>
              </a:rPr>
              <a:t/>
            </a:r>
            <a:br>
              <a:rPr lang="es-CL" sz="4000" b="1" dirty="0" smtClean="0">
                <a:solidFill>
                  <a:srgbClr val="0070C0"/>
                </a:solidFill>
                <a:effectLst>
                  <a:outerShdw blurRad="38100" dist="38100" dir="2700000" algn="tl">
                    <a:srgbClr val="000000">
                      <a:alpha val="43137"/>
                    </a:srgbClr>
                  </a:outerShdw>
                </a:effectLst>
              </a:rPr>
            </a:br>
            <a:r>
              <a:rPr lang="en" sz="2700" b="1" dirty="0" smtClean="0">
                <a:solidFill>
                  <a:srgbClr val="0070C0"/>
                </a:solidFill>
                <a:effectLst>
                  <a:outerShdw blurRad="38100" dist="38100" dir="2700000" algn="tl">
                    <a:srgbClr val="000000">
                      <a:alpha val="43137"/>
                    </a:srgbClr>
                  </a:outerShdw>
                </a:effectLst>
              </a:rPr>
              <a:t>Differences between a Technological Curriculum vs. a Competency-Based Curriculum</a:t>
            </a:r>
            <a:endParaRPr lang="es-CL" sz="2700" b="1" dirty="0">
              <a:solidFill>
                <a:srgbClr val="0070C0"/>
              </a:solidFill>
              <a:effectLst>
                <a:outerShdw blurRad="38100" dist="38100" dir="2700000" algn="tl">
                  <a:srgbClr val="000000">
                    <a:alpha val="43137"/>
                  </a:srgbClr>
                </a:outerShdw>
              </a:effectLst>
            </a:endParaRPr>
          </a:p>
        </p:txBody>
      </p:sp>
      <p:sp>
        <p:nvSpPr>
          <p:cNvPr id="23" name="Marcador de texto 2"/>
          <p:cNvSpPr>
            <a:spLocks noGrp="1"/>
          </p:cNvSpPr>
          <p:nvPr>
            <p:ph type="body" idx="1"/>
          </p:nvPr>
        </p:nvSpPr>
        <p:spPr>
          <a:xfrm>
            <a:off x="151423" y="1866557"/>
            <a:ext cx="5157787" cy="823912"/>
          </a:xfrm>
        </p:spPr>
        <p:txBody>
          <a:bodyPr/>
          <a:lstStyle/>
          <a:p>
            <a:r>
              <a:rPr lang="en" dirty="0" smtClean="0"/>
              <a:t>Technological Curriculum</a:t>
            </a:r>
            <a:endParaRPr lang="es-CL" dirty="0"/>
          </a:p>
        </p:txBody>
      </p:sp>
      <p:sp>
        <p:nvSpPr>
          <p:cNvPr id="24" name="Marcador de texto 4"/>
          <p:cNvSpPr>
            <a:spLocks noGrp="1"/>
          </p:cNvSpPr>
          <p:nvPr>
            <p:ph type="body" sz="quarter" idx="3"/>
          </p:nvPr>
        </p:nvSpPr>
        <p:spPr>
          <a:xfrm>
            <a:off x="6335191" y="1956539"/>
            <a:ext cx="3981822" cy="823912"/>
          </a:xfrm>
        </p:spPr>
        <p:txBody>
          <a:bodyPr/>
          <a:lstStyle/>
          <a:p>
            <a:r>
              <a:rPr lang="en" dirty="0"/>
              <a:t>Oriented </a:t>
            </a:r>
            <a:r>
              <a:rPr lang="en" dirty="0" smtClean="0"/>
              <a:t>towards the development of skills</a:t>
            </a:r>
            <a:endParaRPr lang="es-CL" dirty="0"/>
          </a:p>
        </p:txBody>
      </p:sp>
      <p:pic>
        <p:nvPicPr>
          <p:cNvPr id="12" name="Imagen 11"/>
          <p:cNvPicPr>
            <a:picLocks noChangeAspect="1"/>
          </p:cNvPicPr>
          <p:nvPr/>
        </p:nvPicPr>
        <p:blipFill>
          <a:blip r:embed="rId5"/>
          <a:stretch>
            <a:fillRect/>
          </a:stretch>
        </p:blipFill>
        <p:spPr>
          <a:xfrm>
            <a:off x="9285075" y="1585667"/>
            <a:ext cx="2556268" cy="1704179"/>
          </a:xfrm>
          <a:prstGeom prst="rect">
            <a:avLst/>
          </a:prstGeom>
        </p:spPr>
      </p:pic>
    </p:spTree>
    <p:extLst>
      <p:ext uri="{BB962C8B-B14F-4D97-AF65-F5344CB8AC3E}">
        <p14:creationId xmlns:p14="http://schemas.microsoft.com/office/powerpoint/2010/main" val="789188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4805" r="1793" b="11014"/>
          <a:stretch/>
        </p:blipFill>
        <p:spPr>
          <a:xfrm>
            <a:off x="0" y="0"/>
            <a:ext cx="12192000" cy="6858000"/>
          </a:xfrm>
          <a:prstGeom prst="rect">
            <a:avLst/>
          </a:prstGeom>
        </p:spPr>
      </p:pic>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29391"/>
            <a:ext cx="12192000" cy="5321507"/>
          </a:xfrm>
          <a:prstGeom prst="rect">
            <a:avLst/>
          </a:prstGeom>
        </p:spPr>
      </p:pic>
      <p:sp>
        <p:nvSpPr>
          <p:cNvPr id="3" name="CuadroTexto 2"/>
          <p:cNvSpPr txBox="1"/>
          <p:nvPr/>
        </p:nvSpPr>
        <p:spPr>
          <a:xfrm>
            <a:off x="2008682" y="989351"/>
            <a:ext cx="8379502" cy="369332"/>
          </a:xfrm>
          <a:prstGeom prst="rect">
            <a:avLst/>
          </a:prstGeom>
          <a:solidFill>
            <a:schemeClr val="bg1"/>
          </a:solidFill>
        </p:spPr>
        <p:txBody>
          <a:bodyPr wrap="square" rtlCol="0">
            <a:spAutoFit/>
          </a:bodyPr>
          <a:lstStyle/>
          <a:p>
            <a:r>
              <a:rPr lang="es-MX" b="1" dirty="0" smtClean="0">
                <a:solidFill>
                  <a:srgbClr val="0070C0"/>
                </a:solidFill>
              </a:rPr>
              <a:t>STRATEGIC DEVELOPMENT PLAN FOR THE NAVAL EDUCATIONAL SYSTEM 2019-2030</a:t>
            </a:r>
            <a:endParaRPr lang="es-MX" b="1" dirty="0">
              <a:solidFill>
                <a:srgbClr val="0070C0"/>
              </a:solidFill>
            </a:endParaRPr>
          </a:p>
        </p:txBody>
      </p:sp>
      <p:sp>
        <p:nvSpPr>
          <p:cNvPr id="10" name="Flecha derecha 9"/>
          <p:cNvSpPr/>
          <p:nvPr/>
        </p:nvSpPr>
        <p:spPr>
          <a:xfrm>
            <a:off x="5631303" y="1398230"/>
            <a:ext cx="1803818" cy="379934"/>
          </a:xfrm>
          <a:prstGeom prst="rightArrow">
            <a:avLst>
              <a:gd name="adj1" fmla="val 50000"/>
              <a:gd name="adj2" fmla="val 42109"/>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derecha 8"/>
          <p:cNvSpPr/>
          <p:nvPr/>
        </p:nvSpPr>
        <p:spPr>
          <a:xfrm>
            <a:off x="3395272" y="1406763"/>
            <a:ext cx="2353456" cy="379934"/>
          </a:xfrm>
          <a:prstGeom prst="rightArrow">
            <a:avLst>
              <a:gd name="adj1" fmla="val 50000"/>
              <a:gd name="adj2" fmla="val 42109"/>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lecha derecha 7"/>
          <p:cNvSpPr/>
          <p:nvPr/>
        </p:nvSpPr>
        <p:spPr>
          <a:xfrm>
            <a:off x="1109272" y="1402618"/>
            <a:ext cx="2353456" cy="379934"/>
          </a:xfrm>
          <a:prstGeom prst="rightArrow">
            <a:avLst>
              <a:gd name="adj1" fmla="val 50000"/>
              <a:gd name="adj2" fmla="val 42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1256554" y="1428210"/>
            <a:ext cx="2072619" cy="338554"/>
          </a:xfrm>
          <a:prstGeom prst="rect">
            <a:avLst/>
          </a:prstGeom>
        </p:spPr>
        <p:txBody>
          <a:bodyPr wrap="none">
            <a:spAutoFit/>
          </a:bodyPr>
          <a:lstStyle/>
          <a:p>
            <a:r>
              <a:rPr lang="es-MX" sz="1600" b="1" dirty="0" smtClean="0">
                <a:solidFill>
                  <a:srgbClr val="7030A0"/>
                </a:solidFill>
              </a:rPr>
              <a:t>DEVELOPMENT (2025)</a:t>
            </a:r>
            <a:endParaRPr lang="es-MX" sz="1600" dirty="0">
              <a:solidFill>
                <a:srgbClr val="7030A0"/>
              </a:solidFill>
            </a:endParaRPr>
          </a:p>
        </p:txBody>
      </p:sp>
      <p:sp>
        <p:nvSpPr>
          <p:cNvPr id="6" name="Rectángulo 5"/>
          <p:cNvSpPr/>
          <p:nvPr/>
        </p:nvSpPr>
        <p:spPr>
          <a:xfrm>
            <a:off x="3408590" y="1428210"/>
            <a:ext cx="2342180" cy="338554"/>
          </a:xfrm>
          <a:prstGeom prst="rect">
            <a:avLst/>
          </a:prstGeom>
        </p:spPr>
        <p:txBody>
          <a:bodyPr wrap="none">
            <a:spAutoFit/>
          </a:bodyPr>
          <a:lstStyle/>
          <a:p>
            <a:r>
              <a:rPr lang="es-MX" sz="1600" b="1" dirty="0" smtClean="0">
                <a:solidFill>
                  <a:srgbClr val="0070C0"/>
                </a:solidFill>
              </a:rPr>
              <a:t>IMPLEMENTATION (2027)</a:t>
            </a:r>
            <a:endParaRPr lang="es-MX" sz="1600" dirty="0">
              <a:solidFill>
                <a:srgbClr val="0070C0"/>
              </a:solidFill>
            </a:endParaRPr>
          </a:p>
        </p:txBody>
      </p:sp>
      <p:sp>
        <p:nvSpPr>
          <p:cNvPr id="7" name="Rectángulo 6"/>
          <p:cNvSpPr/>
          <p:nvPr/>
        </p:nvSpPr>
        <p:spPr>
          <a:xfrm>
            <a:off x="5694621" y="1417365"/>
            <a:ext cx="1656607" cy="338554"/>
          </a:xfrm>
          <a:prstGeom prst="rect">
            <a:avLst/>
          </a:prstGeom>
        </p:spPr>
        <p:txBody>
          <a:bodyPr wrap="none">
            <a:spAutoFit/>
          </a:bodyPr>
          <a:lstStyle/>
          <a:p>
            <a:r>
              <a:rPr lang="es-MX" sz="1600" b="1" dirty="0" smtClean="0">
                <a:solidFill>
                  <a:schemeClr val="bg1"/>
                </a:solidFill>
              </a:rPr>
              <a:t>FEEDBACK (2029)</a:t>
            </a:r>
            <a:endParaRPr lang="es-MX" sz="1600" dirty="0">
              <a:solidFill>
                <a:schemeClr val="bg1"/>
              </a:solidFill>
            </a:endParaRPr>
          </a:p>
        </p:txBody>
      </p:sp>
      <p:sp>
        <p:nvSpPr>
          <p:cNvPr id="11" name="Rectángulo 10"/>
          <p:cNvSpPr/>
          <p:nvPr/>
        </p:nvSpPr>
        <p:spPr>
          <a:xfrm>
            <a:off x="9908497" y="2495942"/>
            <a:ext cx="2193561" cy="2677656"/>
          </a:xfrm>
          <a:prstGeom prst="rect">
            <a:avLst/>
          </a:prstGeom>
          <a:solidFill>
            <a:schemeClr val="bg2"/>
          </a:solidFill>
        </p:spPr>
        <p:txBody>
          <a:bodyPr wrap="square">
            <a:spAutoFit/>
          </a:bodyPr>
          <a:lstStyle/>
          <a:p>
            <a:pPr algn="just"/>
            <a:r>
              <a:rPr lang="en-US" sz="1400" dirty="0" smtClean="0"/>
              <a:t>A system of agile, efficient and academic efficiency in education, that trains high-quality professionals, equipped with the competencies that allow them to perform effectively, at the national and international level, in the scope of the missions that the state of </a:t>
            </a:r>
            <a:r>
              <a:rPr lang="en-US" sz="1400" dirty="0" err="1" smtClean="0"/>
              <a:t>chile</a:t>
            </a:r>
            <a:r>
              <a:rPr lang="en-US" sz="1400" dirty="0" smtClean="0"/>
              <a:t> has entrusted to the navy</a:t>
            </a:r>
            <a:endParaRPr lang="es-MX" sz="1400" dirty="0"/>
          </a:p>
        </p:txBody>
      </p:sp>
    </p:spTree>
    <p:extLst>
      <p:ext uri="{BB962C8B-B14F-4D97-AF65-F5344CB8AC3E}">
        <p14:creationId xmlns:p14="http://schemas.microsoft.com/office/powerpoint/2010/main" val="5184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0661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3793" y="383153"/>
            <a:ext cx="526415" cy="732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0 Imagen"/>
          <p:cNvPicPr/>
          <p:nvPr/>
        </p:nvPicPr>
        <p:blipFill>
          <a:blip r:embed="rId3" cstate="screen">
            <a:extLst>
              <a:ext uri="{28A0092B-C50C-407E-A947-70E740481C1C}">
                <a14:useLocalDpi xmlns:a14="http://schemas.microsoft.com/office/drawing/2010/main"/>
              </a:ext>
            </a:extLst>
          </a:blip>
          <a:stretch>
            <a:fillRect/>
          </a:stretch>
        </p:blipFill>
        <p:spPr>
          <a:xfrm>
            <a:off x="8760297" y="383152"/>
            <a:ext cx="913259" cy="908720"/>
          </a:xfrm>
          <a:prstGeom prst="rect">
            <a:avLst/>
          </a:prstGeom>
        </p:spPr>
      </p:pic>
      <p:sp>
        <p:nvSpPr>
          <p:cNvPr id="4" name="1 Título"/>
          <p:cNvSpPr txBox="1">
            <a:spLocks/>
          </p:cNvSpPr>
          <p:nvPr/>
        </p:nvSpPr>
        <p:spPr>
          <a:xfrm>
            <a:off x="4837139" y="452852"/>
            <a:ext cx="2016224" cy="565945"/>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 sz="2000" b="1" dirty="0">
                <a:solidFill>
                  <a:srgbClr val="5B9BD5">
                    <a:lumMod val="75000"/>
                  </a:srgbClr>
                </a:solidFill>
                <a:latin typeface="Arial" pitchFamily="34" charset="0"/>
                <a:cs typeface="Arial" pitchFamily="34" charset="0"/>
              </a:rPr>
              <a:t>Competence</a:t>
            </a:r>
          </a:p>
        </p:txBody>
      </p:sp>
      <p:sp>
        <p:nvSpPr>
          <p:cNvPr id="5" name="2 Marcador de contenido"/>
          <p:cNvSpPr txBox="1">
            <a:spLocks/>
          </p:cNvSpPr>
          <p:nvPr/>
        </p:nvSpPr>
        <p:spPr>
          <a:xfrm>
            <a:off x="408647" y="1324570"/>
            <a:ext cx="11583484" cy="288032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 b="1" dirty="0">
                <a:solidFill>
                  <a:srgbClr val="5B9BD5">
                    <a:lumMod val="75000"/>
                  </a:srgbClr>
                </a:solidFill>
                <a:latin typeface="Calibri"/>
              </a:rPr>
              <a:t>Declaration of Competence at the Institutional Level</a:t>
            </a:r>
          </a:p>
          <a:p>
            <a:pPr marL="0" indent="0" algn="just">
              <a:buNone/>
            </a:pPr>
            <a:r>
              <a:rPr lang="en" b="1" dirty="0">
                <a:solidFill>
                  <a:srgbClr val="5B9BD5">
                    <a:lumMod val="75000"/>
                  </a:srgbClr>
                </a:solidFill>
                <a:latin typeface="Calibri"/>
              </a:rPr>
              <a:t>" </a:t>
            </a:r>
            <a:r>
              <a:rPr lang="en" dirty="0">
                <a:solidFill>
                  <a:srgbClr val="5B9BD5">
                    <a:lumMod val="75000"/>
                  </a:srgbClr>
                </a:solidFill>
                <a:latin typeface="Calibri"/>
              </a:rPr>
              <a:t>Competence is understood as the combination of skills, abilities, attitudes, values, and knowledge necessary to perform a specific task. A competence includes both means and an end. The means are knowledge, skills, abilities, attitudes, and values, and the end is to effectively perform the activities or tasks or meet the standards of a given occupation. Without an end, the term competence loses its true meaning."</a:t>
            </a:r>
          </a:p>
          <a:p>
            <a:pPr marL="0" indent="0">
              <a:buNone/>
            </a:pPr>
            <a:r>
              <a:rPr lang="en" dirty="0">
                <a:solidFill>
                  <a:srgbClr val="5B9BD5">
                    <a:lumMod val="75000"/>
                  </a:srgbClr>
                </a:solidFill>
                <a:latin typeface="Calibri"/>
              </a:rPr>
              <a:t>Source: DEA Directive. F-001, Curriculum design, adjustment and redesign….</a:t>
            </a:r>
          </a:p>
        </p:txBody>
      </p:sp>
      <p:sp>
        <p:nvSpPr>
          <p:cNvPr id="6" name="2 Marcador de contenido"/>
          <p:cNvSpPr txBox="1">
            <a:spLocks/>
          </p:cNvSpPr>
          <p:nvPr/>
        </p:nvSpPr>
        <p:spPr>
          <a:xfrm>
            <a:off x="1775520" y="1088495"/>
            <a:ext cx="8318748" cy="26039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 b="1" dirty="0">
                <a:solidFill>
                  <a:prstClr val="black"/>
                </a:solidFill>
                <a:latin typeface="Calibri"/>
              </a:rPr>
              <a:t> </a:t>
            </a:r>
          </a:p>
          <a:p>
            <a:pPr marL="0" indent="0">
              <a:buNone/>
            </a:pPr>
            <a:r>
              <a:rPr lang="en" dirty="0">
                <a:solidFill>
                  <a:prstClr val="black"/>
                </a:solidFill>
                <a:latin typeface="Calibri"/>
              </a:rPr>
              <a:t> </a:t>
            </a:r>
          </a:p>
        </p:txBody>
      </p:sp>
      <p:sp>
        <p:nvSpPr>
          <p:cNvPr id="7" name="6 Rectángulo"/>
          <p:cNvSpPr/>
          <p:nvPr/>
        </p:nvSpPr>
        <p:spPr>
          <a:xfrm>
            <a:off x="248083" y="5877216"/>
            <a:ext cx="11744048" cy="646331"/>
          </a:xfrm>
          <a:prstGeom prst="rect">
            <a:avLst/>
          </a:prstGeom>
        </p:spPr>
        <p:txBody>
          <a:bodyPr wrap="square">
            <a:spAutoFit/>
          </a:bodyPr>
          <a:lstStyle/>
          <a:p>
            <a:pPr algn="just"/>
            <a:r>
              <a:rPr lang="en" dirty="0">
                <a:solidFill>
                  <a:srgbClr val="5B9BD5">
                    <a:lumMod val="75000"/>
                  </a:srgbClr>
                </a:solidFill>
                <a:latin typeface="Calibri"/>
              </a:rPr>
              <a:t>"It is the ability to respond to individual or social demands or to perform an activity or task for which it is necessary to carry out a combination of interrelated practical and cognitive skills, knowledge, motivation, values, attitudes</a:t>
            </a:r>
            <a:r>
              <a:rPr lang="en" dirty="0" smtClean="0">
                <a:solidFill>
                  <a:srgbClr val="5B9BD5">
                    <a:lumMod val="75000"/>
                  </a:srgbClr>
                </a:solidFill>
                <a:latin typeface="Calibri"/>
              </a:rPr>
              <a:t>.“ Coll </a:t>
            </a:r>
            <a:r>
              <a:rPr lang="en" dirty="0">
                <a:solidFill>
                  <a:srgbClr val="5B9BD5">
                    <a:lumMod val="75000"/>
                  </a:srgbClr>
                </a:solidFill>
                <a:latin typeface="Calibri"/>
              </a:rPr>
              <a:t>. C (2007)</a:t>
            </a:r>
          </a:p>
        </p:txBody>
      </p:sp>
      <p:sp>
        <p:nvSpPr>
          <p:cNvPr id="8" name="Rectángulo 7"/>
          <p:cNvSpPr/>
          <p:nvPr/>
        </p:nvSpPr>
        <p:spPr>
          <a:xfrm>
            <a:off x="1982294" y="5097002"/>
            <a:ext cx="3753400" cy="369332"/>
          </a:xfrm>
          <a:prstGeom prst="rect">
            <a:avLst/>
          </a:prstGeom>
        </p:spPr>
        <p:txBody>
          <a:bodyPr wrap="none">
            <a:spAutoFit/>
          </a:bodyPr>
          <a:lstStyle/>
          <a:p>
            <a:r>
              <a:rPr lang="en" dirty="0">
                <a:solidFill>
                  <a:schemeClr val="accent1">
                    <a:lumMod val="50000"/>
                  </a:schemeClr>
                </a:solidFill>
              </a:rPr>
              <a:t>Competencies are </a:t>
            </a:r>
            <a:r>
              <a:rPr lang="en" b="1" dirty="0">
                <a:solidFill>
                  <a:schemeClr val="accent1">
                    <a:lumMod val="50000"/>
                  </a:schemeClr>
                </a:solidFill>
              </a:rPr>
              <a:t>not </a:t>
            </a:r>
            <a:r>
              <a:rPr lang="en" dirty="0">
                <a:solidFill>
                  <a:schemeClr val="accent1">
                    <a:lumMod val="50000"/>
                  </a:schemeClr>
                </a:solidFill>
              </a:rPr>
              <a:t>capabilities</a:t>
            </a:r>
          </a:p>
        </p:txBody>
      </p:sp>
      <p:sp>
        <p:nvSpPr>
          <p:cNvPr id="9" name="Rectángulo 8"/>
          <p:cNvSpPr/>
          <p:nvPr/>
        </p:nvSpPr>
        <p:spPr>
          <a:xfrm>
            <a:off x="6544337" y="5082603"/>
            <a:ext cx="3888432" cy="369332"/>
          </a:xfrm>
          <a:prstGeom prst="rect">
            <a:avLst/>
          </a:prstGeom>
        </p:spPr>
        <p:txBody>
          <a:bodyPr wrap="square">
            <a:spAutoFit/>
          </a:bodyPr>
          <a:lstStyle/>
          <a:p>
            <a:r>
              <a:rPr lang="en" dirty="0">
                <a:solidFill>
                  <a:schemeClr val="accent1">
                    <a:lumMod val="50000"/>
                  </a:schemeClr>
                </a:solidFill>
              </a:rPr>
              <a:t>Competencies are </a:t>
            </a:r>
            <a:r>
              <a:rPr lang="en" b="1" dirty="0">
                <a:solidFill>
                  <a:schemeClr val="accent1">
                    <a:lumMod val="50000"/>
                  </a:schemeClr>
                </a:solidFill>
              </a:rPr>
              <a:t>not </a:t>
            </a:r>
            <a:r>
              <a:rPr lang="en" dirty="0" smtClean="0">
                <a:solidFill>
                  <a:schemeClr val="accent1">
                    <a:lumMod val="50000"/>
                  </a:schemeClr>
                </a:solidFill>
              </a:rPr>
              <a:t>skills</a:t>
            </a:r>
            <a:endParaRPr lang="en" dirty="0">
              <a:solidFill>
                <a:schemeClr val="accent1">
                  <a:lumMod val="50000"/>
                </a:schemeClr>
              </a:solidFill>
            </a:endParaRPr>
          </a:p>
        </p:txBody>
      </p:sp>
      <p:sp>
        <p:nvSpPr>
          <p:cNvPr id="10" name="Rectángulo 9"/>
          <p:cNvSpPr/>
          <p:nvPr/>
        </p:nvSpPr>
        <p:spPr>
          <a:xfrm>
            <a:off x="408647" y="3933057"/>
            <a:ext cx="11583484" cy="923330"/>
          </a:xfrm>
          <a:prstGeom prst="rect">
            <a:avLst/>
          </a:prstGeom>
        </p:spPr>
        <p:txBody>
          <a:bodyPr wrap="square">
            <a:spAutoFit/>
          </a:bodyPr>
          <a:lstStyle/>
          <a:p>
            <a:pPr algn="just"/>
            <a:r>
              <a:rPr lang="en" dirty="0">
                <a:solidFill>
                  <a:schemeClr val="accent1">
                    <a:lumMod val="50000"/>
                  </a:schemeClr>
                </a:solidFill>
              </a:rPr>
              <a:t>Competencies are integrative; they cannot be separated because doing so would diminish their quality as competencies. According to </a:t>
            </a:r>
            <a:r>
              <a:rPr lang="en" dirty="0" err="1">
                <a:solidFill>
                  <a:schemeClr val="accent1">
                    <a:lumMod val="50000"/>
                  </a:schemeClr>
                </a:solidFill>
              </a:rPr>
              <a:t>Perreanaud </a:t>
            </a:r>
            <a:r>
              <a:rPr lang="en" dirty="0">
                <a:solidFill>
                  <a:schemeClr val="accent1">
                    <a:lumMod val="50000"/>
                  </a:schemeClr>
                </a:solidFill>
              </a:rPr>
              <a:t>(1997), competencies are complex actions that require the convergence of cognitive, social, and affective resources.</a:t>
            </a:r>
          </a:p>
        </p:txBody>
      </p:sp>
    </p:spTree>
    <p:extLst>
      <p:ext uri="{BB962C8B-B14F-4D97-AF65-F5344CB8AC3E}">
        <p14:creationId xmlns:p14="http://schemas.microsoft.com/office/powerpoint/2010/main" val="3074578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t="19928" r="1691" b="6301"/>
          <a:stretch/>
        </p:blipFill>
        <p:spPr>
          <a:xfrm>
            <a:off x="0" y="0"/>
            <a:ext cx="12185648" cy="6858000"/>
          </a:xfrm>
          <a:prstGeom prst="rect">
            <a:avLst/>
          </a:prstGeom>
        </p:spPr>
      </p:pic>
      <p:sp>
        <p:nvSpPr>
          <p:cNvPr id="3" name="Rectángulo 2"/>
          <p:cNvSpPr/>
          <p:nvPr/>
        </p:nvSpPr>
        <p:spPr>
          <a:xfrm>
            <a:off x="5890175" y="69276"/>
            <a:ext cx="1466876" cy="584775"/>
          </a:xfrm>
          <a:prstGeom prst="rect">
            <a:avLst/>
          </a:prstGeom>
        </p:spPr>
        <p:txBody>
          <a:bodyPr wrap="none">
            <a:spAutoFit/>
          </a:bodyPr>
          <a:lstStyle/>
          <a:p>
            <a:r>
              <a:rPr lang="es-MX" sz="3200" b="1" dirty="0" err="1" smtClean="0">
                <a:solidFill>
                  <a:srgbClr val="FFFF00"/>
                </a:solidFill>
                <a:effectLst>
                  <a:outerShdw blurRad="38100" dist="38100" dir="2700000" algn="tl">
                    <a:srgbClr val="000000">
                      <a:alpha val="43137"/>
                    </a:srgbClr>
                  </a:outerShdw>
                </a:effectLst>
              </a:rPr>
              <a:t>Profiles</a:t>
            </a:r>
            <a:endParaRPr lang="es-CL"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534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
            <a:ext cx="9389096" cy="4368799"/>
          </a:xfrm>
          <a:prstGeom prst="rect">
            <a:avLst/>
          </a:prstGeom>
        </p:spPr>
      </p:pic>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2775" y="2807856"/>
            <a:ext cx="5561816" cy="4050144"/>
          </a:xfrm>
          <a:prstGeom prst="rect">
            <a:avLst/>
          </a:prstGeom>
        </p:spPr>
      </p:pic>
      <p:pic>
        <p:nvPicPr>
          <p:cNvPr id="8" name="Imagen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78" y="3445164"/>
            <a:ext cx="6682648" cy="3486723"/>
          </a:xfrm>
          <a:prstGeom prst="rect">
            <a:avLst/>
          </a:prstGeom>
          <a:ln>
            <a:noFill/>
          </a:ln>
          <a:effectLst>
            <a:softEdge rad="112500"/>
          </a:effectLst>
        </p:spPr>
      </p:pic>
      <p:pic>
        <p:nvPicPr>
          <p:cNvPr id="9" name="Imagen 8"/>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321" r="-6203" b="-2365"/>
          <a:stretch/>
        </p:blipFill>
        <p:spPr>
          <a:xfrm>
            <a:off x="10424463" y="-73890"/>
            <a:ext cx="1863696" cy="2298616"/>
          </a:xfrm>
          <a:prstGeom prst="ellipse">
            <a:avLst/>
          </a:prstGeom>
          <a:ln>
            <a:noFill/>
          </a:ln>
          <a:effectLst>
            <a:softEdge rad="112500"/>
          </a:effectLst>
        </p:spPr>
      </p:pic>
      <p:pic>
        <p:nvPicPr>
          <p:cNvPr id="10" name="Imagen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568934" y="735291"/>
            <a:ext cx="2469854" cy="2386117"/>
          </a:xfrm>
          <a:prstGeom prst="rect">
            <a:avLst/>
          </a:prstGeom>
        </p:spPr>
      </p:pic>
    </p:spTree>
    <p:extLst>
      <p:ext uri="{BB962C8B-B14F-4D97-AF65-F5344CB8AC3E}">
        <p14:creationId xmlns:p14="http://schemas.microsoft.com/office/powerpoint/2010/main" val="31836989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TotalTime>
  <Words>2129</Words>
  <Application>Microsoft Office PowerPoint</Application>
  <PresentationFormat>Panorámica</PresentationFormat>
  <Paragraphs>316</Paragraphs>
  <Slides>28</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28</vt:i4>
      </vt:variant>
    </vt:vector>
  </HeadingPairs>
  <TitlesOfParts>
    <vt:vector size="37" baseType="lpstr">
      <vt:lpstr>Arial</vt:lpstr>
      <vt:lpstr>Arial Black</vt:lpstr>
      <vt:lpstr>Arial Narrow</vt:lpstr>
      <vt:lpstr>Calibri</vt:lpstr>
      <vt:lpstr>Calibri Light</vt:lpstr>
      <vt:lpstr>Spectral</vt:lpstr>
      <vt:lpstr>Times New Roman</vt:lpstr>
      <vt:lpstr>Tema de Office</vt:lpstr>
      <vt:lpstr>1_Tema de Office</vt:lpstr>
      <vt:lpstr>Presentación de PowerPoint</vt:lpstr>
      <vt:lpstr>Presentación de PowerPoint</vt:lpstr>
      <vt:lpstr>Curricular Conceptions:  Differences between a Technological Curriculum vs. a Competency-Based Curriculum</vt:lpstr>
      <vt:lpstr>Curricular Conceptions:  Differences between a Technological Curriculum vs. a Competency-Based Curriculum</vt:lpstr>
      <vt:lpstr>Presentación de PowerPoint</vt:lpstr>
      <vt:lpstr>Presentación de PowerPoint</vt:lpstr>
      <vt:lpstr>Presentación de PowerPoint</vt:lpstr>
      <vt:lpstr>Presentación de PowerPoint</vt:lpstr>
      <vt:lpstr>Presentación de PowerPoint</vt:lpstr>
      <vt:lpstr>Strategic Guidances:</vt:lpstr>
      <vt:lpstr>Presentación de PowerPoint</vt:lpstr>
      <vt:lpstr>Presentación de PowerPoint</vt:lpstr>
      <vt:lpstr>Medoc Stages (years 2024-2026...)</vt:lpstr>
      <vt:lpstr>Presentación de PowerPoint</vt:lpstr>
      <vt:lpstr>Presentación de PowerPoint</vt:lpstr>
      <vt:lpstr>Curriculum Design Oriented to the Development of Competencies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Curricular Orientado al Desarrollo de  Competencias</dc:title>
  <dc:creator>Asesor Div. Planificacion y Control CURR, Facultad Sist.Nav, PC. Erna Díaz Cruz</dc:creator>
  <cp:lastModifiedBy>SERVIMET</cp:lastModifiedBy>
  <cp:revision>60</cp:revision>
  <dcterms:created xsi:type="dcterms:W3CDTF">2024-03-12T17:02:44Z</dcterms:created>
  <dcterms:modified xsi:type="dcterms:W3CDTF">2025-11-25T15:13:12Z</dcterms:modified>
</cp:coreProperties>
</file>